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55"/>
  </p:notesMasterIdLst>
  <p:sldIdLst>
    <p:sldId id="315" r:id="rId2"/>
    <p:sldId id="334" r:id="rId3"/>
    <p:sldId id="317" r:id="rId4"/>
    <p:sldId id="318" r:id="rId5"/>
    <p:sldId id="319" r:id="rId6"/>
    <p:sldId id="320" r:id="rId7"/>
    <p:sldId id="321" r:id="rId8"/>
    <p:sldId id="322" r:id="rId9"/>
    <p:sldId id="323" r:id="rId10"/>
    <p:sldId id="324" r:id="rId11"/>
    <p:sldId id="325" r:id="rId12"/>
    <p:sldId id="335" r:id="rId13"/>
    <p:sldId id="327" r:id="rId14"/>
    <p:sldId id="337" r:id="rId15"/>
    <p:sldId id="336" r:id="rId16"/>
    <p:sldId id="328" r:id="rId17"/>
    <p:sldId id="338" r:id="rId18"/>
    <p:sldId id="311" r:id="rId19"/>
    <p:sldId id="312" r:id="rId20"/>
    <p:sldId id="288" r:id="rId21"/>
    <p:sldId id="266" r:id="rId22"/>
    <p:sldId id="292" r:id="rId23"/>
    <p:sldId id="343" r:id="rId24"/>
    <p:sldId id="339" r:id="rId25"/>
    <p:sldId id="340" r:id="rId26"/>
    <p:sldId id="341" r:id="rId27"/>
    <p:sldId id="289" r:id="rId28"/>
    <p:sldId id="344" r:id="rId29"/>
    <p:sldId id="258" r:id="rId30"/>
    <p:sldId id="273" r:id="rId31"/>
    <p:sldId id="350" r:id="rId32"/>
    <p:sldId id="274" r:id="rId33"/>
    <p:sldId id="285" r:id="rId34"/>
    <p:sldId id="267" r:id="rId35"/>
    <p:sldId id="342" r:id="rId36"/>
    <p:sldId id="308" r:id="rId37"/>
    <p:sldId id="309" r:id="rId38"/>
    <p:sldId id="291" r:id="rId39"/>
    <p:sldId id="263" r:id="rId40"/>
    <p:sldId id="346" r:id="rId41"/>
    <p:sldId id="347" r:id="rId42"/>
    <p:sldId id="348" r:id="rId43"/>
    <p:sldId id="349" r:id="rId44"/>
    <p:sldId id="345" r:id="rId45"/>
    <p:sldId id="268" r:id="rId46"/>
    <p:sldId id="270" r:id="rId47"/>
    <p:sldId id="313" r:id="rId48"/>
    <p:sldId id="314" r:id="rId49"/>
    <p:sldId id="275" r:id="rId50"/>
    <p:sldId id="300" r:id="rId51"/>
    <p:sldId id="351" r:id="rId52"/>
    <p:sldId id="352" r:id="rId53"/>
    <p:sldId id="283" r:id="rId54"/>
  </p:sldIdLst>
  <p:sldSz cx="9144000" cy="6858000" type="screen4x3"/>
  <p:notesSz cx="6858000" cy="9144000"/>
  <p:defaultTextStyle>
    <a:defPPr>
      <a:defRPr lang="cs-CZ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0" autoAdjust="0"/>
    <p:restoredTop sz="74237" autoAdjust="0"/>
  </p:normalViewPr>
  <p:slideViewPr>
    <p:cSldViewPr>
      <p:cViewPr>
        <p:scale>
          <a:sx n="75" d="100"/>
          <a:sy n="75" d="100"/>
        </p:scale>
        <p:origin x="-1014" y="-84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1284" y="-7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583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cs-CZ" noProof="0" smtClean="0"/>
              <a:t>Klepnutím lze upravit styly předlohy textu.</a:t>
            </a:r>
          </a:p>
          <a:p>
            <a:pPr lvl="1"/>
            <a:r>
              <a:rPr lang="cs-CZ" noProof="0" smtClean="0"/>
              <a:t>Druhá úroveň</a:t>
            </a:r>
          </a:p>
          <a:p>
            <a:pPr lvl="2"/>
            <a:r>
              <a:rPr lang="cs-CZ" noProof="0" smtClean="0"/>
              <a:t>Třetí úroveň</a:t>
            </a:r>
          </a:p>
          <a:p>
            <a:pPr lvl="3"/>
            <a:r>
              <a:rPr lang="cs-CZ" noProof="0" smtClean="0"/>
              <a:t>Čtvrtá úroveň</a:t>
            </a:r>
          </a:p>
          <a:p>
            <a:pPr lvl="4"/>
            <a:r>
              <a:rPr lang="cs-CZ" noProof="0" smtClean="0"/>
              <a:t>Pátá úroveň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125B64D3-124E-43B4-84D3-E754FFB4FF82}" type="slidenum">
              <a:rPr lang="cs-CZ"/>
              <a:pPr>
                <a:defRPr/>
              </a:pPr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28100357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CAD0D3F-F78C-45AE-8D12-968FD79C395B}" type="slidenum">
              <a:rPr lang="cs-CZ" b="0" smtClean="0"/>
              <a:pPr eaLnBrk="1" hangingPunct="1"/>
              <a:t>29</a:t>
            </a:fld>
            <a:endParaRPr lang="cs-CZ" b="0" smtClean="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3F7EFF8-8ADF-46F1-A3C8-110779F0058A}" type="slidenum">
              <a:rPr lang="cs-CZ" b="0" smtClean="0"/>
              <a:pPr eaLnBrk="1" hangingPunct="1"/>
              <a:t>49</a:t>
            </a:fld>
            <a:endParaRPr lang="cs-CZ" b="0" smtClean="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cs-CZ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D93A3E8-E831-4979-A775-CB971CE613AD}" type="slidenum">
              <a:rPr lang="cs-CZ" b="0" smtClean="0"/>
              <a:pPr eaLnBrk="1" hangingPunct="1"/>
              <a:t>31</a:t>
            </a:fld>
            <a:endParaRPr lang="cs-CZ" b="0" smtClean="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cs-CZ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455BCB7-094E-4020-B236-3280C14236DC}" type="slidenum">
              <a:rPr lang="cs-CZ" b="0" smtClean="0"/>
              <a:pPr eaLnBrk="1" hangingPunct="1"/>
              <a:t>32</a:t>
            </a:fld>
            <a:endParaRPr lang="cs-CZ" b="0" smtClean="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cs-CZ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DF6DF76-1800-49ED-ADE0-6A447285D7CD}" type="slidenum">
              <a:rPr lang="cs-CZ" b="0" smtClean="0"/>
              <a:pPr eaLnBrk="1" hangingPunct="1"/>
              <a:t>33</a:t>
            </a:fld>
            <a:endParaRPr lang="cs-CZ" b="0" smtClean="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cs-CZ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FBFCE4F-8F0A-4432-961E-64A64AE2A527}" type="slidenum">
              <a:rPr lang="cs-CZ" b="0" smtClean="0"/>
              <a:pPr eaLnBrk="1" hangingPunct="1"/>
              <a:t>36</a:t>
            </a:fld>
            <a:endParaRPr lang="cs-CZ" b="0" smtClean="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cs-CZ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65F818D-367C-4214-BC51-2211F4AD5F04}" type="slidenum">
              <a:rPr lang="cs-CZ" b="0" smtClean="0"/>
              <a:pPr eaLnBrk="1" hangingPunct="1"/>
              <a:t>37</a:t>
            </a:fld>
            <a:endParaRPr lang="cs-CZ" b="0" smtClean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cs-CZ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C384722-1C2C-4F52-BB15-6C94A7BC8437}" type="slidenum">
              <a:rPr lang="cs-CZ" b="0" smtClean="0"/>
              <a:pPr eaLnBrk="1" hangingPunct="1"/>
              <a:t>46</a:t>
            </a:fld>
            <a:endParaRPr lang="cs-CZ" b="0" smtClean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cs-CZ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458B2DA-FDE8-4B1E-A57E-10044734704A}" type="slidenum">
              <a:rPr lang="cs-CZ" b="0" smtClean="0"/>
              <a:pPr eaLnBrk="1" hangingPunct="1"/>
              <a:t>47</a:t>
            </a:fld>
            <a:endParaRPr lang="cs-CZ" b="0" smtClean="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cs-CZ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6D6B9D2-8278-4D02-B24F-DA466C8D04F8}" type="slidenum">
              <a:rPr lang="cs-CZ" b="0" smtClean="0"/>
              <a:pPr eaLnBrk="1" hangingPunct="1"/>
              <a:t>48</a:t>
            </a:fld>
            <a:endParaRPr lang="cs-CZ" b="0" smtClean="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cs-CZ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>
            <a:spLocks/>
          </p:cNvSpPr>
          <p:nvPr/>
        </p:nvSpPr>
        <p:spPr bwMode="auto">
          <a:xfrm>
            <a:off x="285750" y="2803525"/>
            <a:ext cx="1588" cy="3035300"/>
          </a:xfrm>
          <a:custGeom>
            <a:avLst/>
            <a:gdLst>
              <a:gd name="T0" fmla="*/ 0 w 1588"/>
              <a:gd name="T1" fmla="*/ 0 h 1912"/>
              <a:gd name="T2" fmla="*/ 0 w 1588"/>
              <a:gd name="T3" fmla="*/ 9525 h 1912"/>
              <a:gd name="T4" fmla="*/ 0 w 1588"/>
              <a:gd name="T5" fmla="*/ 9525 h 1912"/>
              <a:gd name="T6" fmla="*/ 0 w 1588"/>
              <a:gd name="T7" fmla="*/ 95250 h 1912"/>
              <a:gd name="T8" fmla="*/ 0 w 1588"/>
              <a:gd name="T9" fmla="*/ 3035300 h 1912"/>
              <a:gd name="T10" fmla="*/ 0 w 1588"/>
              <a:gd name="T11" fmla="*/ 3035300 h 1912"/>
              <a:gd name="T12" fmla="*/ 0 w 1588"/>
              <a:gd name="T13" fmla="*/ 0 h 1912"/>
              <a:gd name="T14" fmla="*/ 0 w 1588"/>
              <a:gd name="T15" fmla="*/ 0 h 191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588" h="1912">
                <a:moveTo>
                  <a:pt x="0" y="0"/>
                </a:moveTo>
                <a:lnTo>
                  <a:pt x="0" y="6"/>
                </a:lnTo>
                <a:lnTo>
                  <a:pt x="0" y="60"/>
                </a:lnTo>
                <a:lnTo>
                  <a:pt x="0" y="1912"/>
                </a:lnTo>
                <a:lnTo>
                  <a:pt x="0" y="0"/>
                </a:lnTo>
                <a:close/>
              </a:path>
            </a:pathLst>
          </a:custGeom>
          <a:solidFill>
            <a:srgbClr val="6BBA2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997075"/>
            <a:ext cx="7772400" cy="1431925"/>
          </a:xfrm>
        </p:spPr>
        <p:txBody>
          <a:bodyPr anchor="b" anchorCtr="1"/>
          <a:lstStyle>
            <a:lvl1pPr algn="ctr">
              <a:defRPr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cs-CZ"/>
              <a:t>Klepnutím lze upravit styl předlohy podnadpisů.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D10969-620E-4C01-AE76-4A18488AD3C1}" type="slidenum">
              <a:rPr lang="cs-CZ"/>
              <a:pPr>
                <a:defRPr/>
              </a:pPr>
              <a:t>‹#›</a:t>
            </a:fld>
            <a:endParaRPr lang="cs-CZ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4156305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C5CC25-BB4E-40DE-9A38-0E2CD7DFF669}" type="slidenum">
              <a:rPr lang="cs-CZ"/>
              <a:pPr>
                <a:defRPr/>
              </a:pPr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2588574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92100"/>
            <a:ext cx="2057400" cy="5727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92100"/>
            <a:ext cx="6019800" cy="5727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86E877-1E49-4960-AADF-2AB6BD9FCEC3}" type="slidenum">
              <a:rPr lang="cs-CZ"/>
              <a:pPr>
                <a:defRPr/>
              </a:pPr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1111497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2100"/>
            <a:ext cx="8229600" cy="13843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05000"/>
            <a:ext cx="82296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4038600"/>
            <a:ext cx="82296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8C5BED-95D8-4922-AB9C-12B4A24895E2}" type="slidenum">
              <a:rPr lang="cs-CZ"/>
              <a:pPr>
                <a:defRPr/>
              </a:pPr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545223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130164-175F-400F-8956-75E78ED3D3C0}" type="slidenum">
              <a:rPr lang="cs-CZ"/>
              <a:pPr>
                <a:defRPr/>
              </a:pPr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2571939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6F8C6E-7AA3-410A-9087-5C370C399DC6}" type="slidenum">
              <a:rPr lang="cs-CZ"/>
              <a:pPr>
                <a:defRPr/>
              </a:pPr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3455650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05000"/>
            <a:ext cx="40386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40386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40540B-03DF-48AF-BFA6-330BD25FA07E}" type="slidenum">
              <a:rPr lang="cs-CZ"/>
              <a:pPr>
                <a:defRPr/>
              </a:pPr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3019561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7ECBE4-F571-47F9-ABF8-F21507BC3507}" type="slidenum">
              <a:rPr lang="cs-CZ"/>
              <a:pPr>
                <a:defRPr/>
              </a:pPr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2743362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4835AC-D826-4CA7-860B-B3537321AA9E}" type="slidenum">
              <a:rPr lang="cs-CZ"/>
              <a:pPr>
                <a:defRPr/>
              </a:pPr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303416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49ACDB-8872-422E-A54D-B267240AFFE7}" type="slidenum">
              <a:rPr lang="cs-CZ"/>
              <a:pPr>
                <a:defRPr/>
              </a:pPr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721872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1C6E2D-C361-48D8-B89D-54CAD42C920A}" type="slidenum">
              <a:rPr lang="cs-CZ"/>
              <a:pPr>
                <a:defRPr/>
              </a:pPr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2898660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cs-CZ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21780A-C6E2-4A07-8271-C89C02737C04}" type="slidenum">
              <a:rPr lang="cs-CZ"/>
              <a:pPr>
                <a:defRPr/>
              </a:pPr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3692302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92100"/>
            <a:ext cx="8229600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cs-CZ" smtClean="0"/>
              <a:t>Klepnutím lze upravit styl předlohy nadpisů.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05000"/>
            <a:ext cx="82296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 b="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 b="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 b="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>
              <a:defRPr/>
            </a:pPr>
            <a:fld id="{1119BD90-55A0-43F1-A0C8-23EEF74184AE}" type="slidenum">
              <a:rPr lang="cs-CZ"/>
              <a:pPr>
                <a:defRPr/>
              </a:pPr>
              <a:t>‹#›</a:t>
            </a:fld>
            <a:endParaRPr lang="cs-CZ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41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20000"/>
        <a:buChar char="•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Tahoma" charset="0"/>
        <a:buChar char="–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20000"/>
        <a:buChar char="•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Tahoma" charset="0"/>
        <a:buChar char="–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images.google.cz/imgres?imgurl=http://www.hardware.no/tester/input/logitech_g15/g-15hel-stor.jpg&amp;imgrefurl=http://www.hardware.no/tester/input/logitech_g15/19834&amp;h=517&amp;w=1000&amp;sz=103&amp;hl=cs&amp;start=3&amp;tbnid=4SEu_TjxEmvmRM:&amp;tbnh=77&amp;tbnw=149&amp;prev=/images?q=G15&amp;gbv=2&amp;svnum=10&amp;hl=cs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://automatizace.hw.cz/plne-interaktivni-klavesnice-s-oled-displeji-i-pro-bezne-pc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hyperlink" Target="http://devlog.deedx.cz/project-natal-vypada-cim-dal-lepe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cs-CZ" u="sng" dirty="0" smtClean="0"/>
              <a:t>Vstupní zařízení</a:t>
            </a:r>
            <a:br>
              <a:rPr lang="cs-CZ" u="sng" dirty="0" smtClean="0"/>
            </a:br>
            <a:endParaRPr lang="cs-CZ" u="sng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4313" y="1928813"/>
            <a:ext cx="8786812" cy="4114800"/>
          </a:xfrm>
        </p:spPr>
        <p:txBody>
          <a:bodyPr/>
          <a:lstStyle/>
          <a:p>
            <a:pPr eaLnBrk="1" hangingPunct="1"/>
            <a:endParaRPr lang="cs-CZ" sz="2800" smtClean="0">
              <a:effectLst/>
            </a:endParaRPr>
          </a:p>
          <a:p>
            <a:pPr eaLnBrk="1" hangingPunct="1"/>
            <a:r>
              <a:rPr lang="cs-CZ" sz="2800" smtClean="0">
                <a:effectLst/>
              </a:rPr>
              <a:t>Rozhraní mezi počítačem a jeho okolím</a:t>
            </a:r>
          </a:p>
          <a:p>
            <a:pPr eaLnBrk="1" hangingPunct="1"/>
            <a:r>
              <a:rPr lang="cs-CZ" sz="2800" smtClean="0">
                <a:effectLst/>
              </a:rPr>
              <a:t>Obsluha počítače</a:t>
            </a:r>
          </a:p>
          <a:p>
            <a:pPr eaLnBrk="1" hangingPunct="1"/>
            <a:r>
              <a:rPr lang="cs-CZ" sz="2800" smtClean="0">
                <a:effectLst/>
              </a:rPr>
              <a:t>Tendence k intuitivnímu a zjednodušenému ovládání </a:t>
            </a:r>
          </a:p>
          <a:p>
            <a:pPr eaLnBrk="1" hangingPunct="1"/>
            <a:r>
              <a:rPr lang="cs-CZ" sz="2800" smtClean="0">
                <a:effectLst/>
              </a:rPr>
              <a:t>Některá zařízení jsou vstupně/výstupní</a:t>
            </a:r>
          </a:p>
          <a:p>
            <a:pPr eaLnBrk="1" hangingPunct="1"/>
            <a:endParaRPr lang="cs-CZ" smtClean="0">
              <a:effectLst/>
            </a:endParaRPr>
          </a:p>
          <a:p>
            <a:pPr eaLnBrk="1" hangingPunct="1"/>
            <a:endParaRPr lang="cs-CZ" smtClean="0"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u="sng" dirty="0" smtClean="0">
                <a:effectLst/>
              </a:rPr>
              <a:t>Herní klávesnice</a:t>
            </a:r>
            <a:br>
              <a:rPr lang="cs-CZ" u="sng" dirty="0" smtClean="0">
                <a:effectLst/>
              </a:rPr>
            </a:br>
            <a:endParaRPr lang="cs-CZ" u="sng" dirty="0" smtClean="0">
              <a:effectLst/>
            </a:endParaRP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125538"/>
            <a:ext cx="6696075" cy="453072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endParaRPr lang="cs-CZ" b="1" smtClean="0">
              <a:effectLst/>
            </a:endParaRPr>
          </a:p>
          <a:p>
            <a:r>
              <a:rPr lang="cs-CZ" smtClean="0">
                <a:effectLst/>
              </a:rPr>
              <a:t>Nápadité tvarování</a:t>
            </a:r>
          </a:p>
          <a:p>
            <a:r>
              <a:rPr lang="cs-CZ" smtClean="0">
                <a:effectLst/>
              </a:rPr>
              <a:t>Ovládací prvky</a:t>
            </a:r>
          </a:p>
          <a:p>
            <a:r>
              <a:rPr lang="cs-CZ" smtClean="0">
                <a:effectLst/>
              </a:rPr>
              <a:t>Herní motivy</a:t>
            </a:r>
          </a:p>
          <a:p>
            <a:r>
              <a:rPr lang="cs-CZ" smtClean="0">
                <a:effectLst/>
              </a:rPr>
              <a:t>Displej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27500" y="1412875"/>
            <a:ext cx="4891088" cy="2786063"/>
          </a:xfrm>
          <a:prstGeom prst="rect">
            <a:avLst/>
          </a:prstGeom>
          <a:noFill/>
          <a:ln w="254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6" descr="g-15hel-stor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388" y="4322763"/>
            <a:ext cx="4679950" cy="2419350"/>
          </a:xfrm>
          <a:prstGeom prst="rect">
            <a:avLst/>
          </a:prstGeom>
          <a:noFill/>
          <a:ln w="222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u="sng" dirty="0" smtClean="0">
                <a:effectLst/>
              </a:rPr>
              <a:t>Jak klávesnice funguje?</a:t>
            </a:r>
            <a:br>
              <a:rPr lang="cs-CZ" u="sng" dirty="0" smtClean="0">
                <a:effectLst/>
              </a:rPr>
            </a:br>
            <a:endParaRPr lang="cs-CZ" u="sng" dirty="0" smtClean="0">
              <a:effectLst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4463" y="1905000"/>
            <a:ext cx="9107487" cy="4114800"/>
          </a:xfrm>
        </p:spPr>
        <p:txBody>
          <a:bodyPr/>
          <a:lstStyle/>
          <a:p>
            <a:endParaRPr lang="cs-CZ" smtClean="0">
              <a:effectLst/>
            </a:endParaRPr>
          </a:p>
          <a:p>
            <a:r>
              <a:rPr lang="cs-CZ" sz="3000" smtClean="0">
                <a:effectLst/>
              </a:rPr>
              <a:t>Každá klávesa má přirazeny 2 SCAN kódy</a:t>
            </a:r>
          </a:p>
          <a:p>
            <a:pPr lvl="1">
              <a:buFont typeface="Arial" charset="0"/>
              <a:buChar char="•"/>
            </a:pPr>
            <a:r>
              <a:rPr lang="cs-CZ" sz="2600" smtClean="0">
                <a:effectLst/>
              </a:rPr>
              <a:t>jeden pro stisknutí a druhý pro puštění</a:t>
            </a:r>
          </a:p>
          <a:p>
            <a:r>
              <a:rPr lang="cs-CZ" sz="3000" smtClean="0">
                <a:effectLst/>
              </a:rPr>
              <a:t>Řadič klávesnice je zpracuje a předá procesoru</a:t>
            </a:r>
          </a:p>
          <a:p>
            <a:r>
              <a:rPr lang="cs-CZ" sz="3000" smtClean="0">
                <a:effectLst/>
              </a:rPr>
              <a:t>Řadič detekuje stisknutí několika kláves najednou</a:t>
            </a:r>
          </a:p>
          <a:p>
            <a:pPr lvl="1">
              <a:buFont typeface="Arial" charset="0"/>
              <a:buChar char="•"/>
            </a:pPr>
            <a:r>
              <a:rPr lang="cs-CZ" sz="2600" smtClean="0">
                <a:effectLst/>
              </a:rPr>
              <a:t>speciální SCAN kódy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cs-CZ" u="sng" dirty="0" smtClean="0">
                <a:effectLst/>
              </a:rPr>
              <a:t>Membránová klávesnice</a:t>
            </a:r>
            <a:br>
              <a:rPr lang="cs-CZ" u="sng" dirty="0" smtClean="0">
                <a:effectLst/>
              </a:rPr>
            </a:br>
            <a:endParaRPr lang="cs-CZ" u="sng" dirty="0" smtClean="0">
              <a:effectLst/>
            </a:endParaRPr>
          </a:p>
        </p:txBody>
      </p:sp>
      <p:sp>
        <p:nvSpPr>
          <p:cNvPr id="15363" name="Zástupný symbol pro obsah 2"/>
          <p:cNvSpPr>
            <a:spLocks noGrp="1"/>
          </p:cNvSpPr>
          <p:nvPr>
            <p:ph sz="quarter" idx="1"/>
          </p:nvPr>
        </p:nvSpPr>
        <p:spPr>
          <a:xfrm>
            <a:off x="34925" y="1474788"/>
            <a:ext cx="9037638" cy="4114800"/>
          </a:xfrm>
        </p:spPr>
        <p:txBody>
          <a:bodyPr/>
          <a:lstStyle/>
          <a:p>
            <a:pPr eaLnBrk="1" hangingPunct="1"/>
            <a:r>
              <a:rPr lang="cs-CZ" sz="3000" smtClean="0">
                <a:effectLst/>
                <a:cs typeface="Tahoma" charset="0"/>
              </a:rPr>
              <a:t>Nejpoužívanější mechanický typ klávesnic u PC</a:t>
            </a:r>
          </a:p>
          <a:p>
            <a:pPr eaLnBrk="1" hangingPunct="1"/>
            <a:r>
              <a:rPr lang="cs-CZ" sz="3000" smtClean="0">
                <a:effectLst/>
                <a:cs typeface="Tahoma" charset="0"/>
              </a:rPr>
              <a:t>Membrána, která při stlačení propojí obvod</a:t>
            </a:r>
          </a:p>
          <a:p>
            <a:pPr eaLnBrk="1" hangingPunct="1"/>
            <a:r>
              <a:rPr lang="cs-CZ" sz="3000" smtClean="0">
                <a:effectLst/>
                <a:cs typeface="Tahoma" charset="0"/>
              </a:rPr>
              <a:t>Velmi tichá</a:t>
            </a:r>
          </a:p>
        </p:txBody>
      </p:sp>
      <p:pic>
        <p:nvPicPr>
          <p:cNvPr id="5122" name="Picture 2" descr="http://upload.wikimedia.org/wikipedia/en/8/8b/Keyboard_Construction_Button_Pres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413" y="2995613"/>
            <a:ext cx="6661150" cy="379095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u="sng" dirty="0" smtClean="0">
                <a:effectLst/>
              </a:rPr>
              <a:t>Klávesnice s vodivou gumou</a:t>
            </a:r>
            <a:br>
              <a:rPr lang="cs-CZ" u="sng" dirty="0" smtClean="0">
                <a:effectLst/>
              </a:rPr>
            </a:br>
            <a:endParaRPr lang="cs-CZ" u="sng" dirty="0" smtClean="0">
              <a:effectLst/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2875" y="1600200"/>
            <a:ext cx="9001125" cy="4530725"/>
          </a:xfrm>
        </p:spPr>
        <p:txBody>
          <a:bodyPr/>
          <a:lstStyle/>
          <a:p>
            <a:endParaRPr lang="cs-CZ" sz="2000" smtClean="0">
              <a:effectLst/>
            </a:endParaRPr>
          </a:p>
          <a:p>
            <a:r>
              <a:rPr lang="cs-CZ" smtClean="0">
                <a:effectLst/>
              </a:rPr>
              <a:t>Guma se prohne až ke kontaktu a sepne obvod</a:t>
            </a:r>
          </a:p>
          <a:p>
            <a:endParaRPr lang="cs-CZ" sz="2000" smtClean="0">
              <a:effectLst/>
            </a:endParaRPr>
          </a:p>
          <a:p>
            <a:endParaRPr lang="cs-CZ" sz="2000" smtClean="0">
              <a:effectLst/>
            </a:endParaRPr>
          </a:p>
          <a:p>
            <a:r>
              <a:rPr lang="cs-CZ" sz="2400" smtClean="0">
                <a:effectLst/>
              </a:rPr>
              <a:t>1 ... vodivá guma</a:t>
            </a:r>
          </a:p>
          <a:p>
            <a:r>
              <a:rPr lang="cs-CZ" sz="2400" smtClean="0">
                <a:effectLst/>
              </a:rPr>
              <a:t>2 ... izolační destička</a:t>
            </a:r>
          </a:p>
          <a:p>
            <a:r>
              <a:rPr lang="cs-CZ" sz="2400" smtClean="0">
                <a:effectLst/>
              </a:rPr>
              <a:t>3 ... pozlacený kontakt</a:t>
            </a:r>
          </a:p>
          <a:p>
            <a:endParaRPr lang="cs-CZ" smtClean="0">
              <a:effectLst/>
            </a:endParaRP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51263" y="2830513"/>
            <a:ext cx="5357812" cy="398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cs-CZ" u="sng" dirty="0" smtClean="0">
                <a:effectLst/>
              </a:rPr>
              <a:t>Kapacitní klávesnice</a:t>
            </a:r>
            <a:br>
              <a:rPr lang="cs-CZ" u="sng" dirty="0" smtClean="0">
                <a:effectLst/>
              </a:rPr>
            </a:br>
            <a:endParaRPr lang="cs-CZ" u="sng" dirty="0" smtClean="0">
              <a:effectLst/>
            </a:endParaRPr>
          </a:p>
        </p:txBody>
      </p:sp>
      <p:sp>
        <p:nvSpPr>
          <p:cNvPr id="17411" name="Zástupný symbol pro obsah 2"/>
          <p:cNvSpPr>
            <a:spLocks noGrp="1"/>
          </p:cNvSpPr>
          <p:nvPr>
            <p:ph sz="quarter" idx="1"/>
          </p:nvPr>
        </p:nvSpPr>
        <p:spPr>
          <a:xfrm>
            <a:off x="107950" y="1412875"/>
            <a:ext cx="9036050" cy="4114800"/>
          </a:xfrm>
        </p:spPr>
        <p:txBody>
          <a:bodyPr/>
          <a:lstStyle/>
          <a:p>
            <a:pPr eaLnBrk="1" hangingPunct="1"/>
            <a:r>
              <a:rPr lang="cs-CZ" sz="2900" smtClean="0">
                <a:effectLst/>
                <a:cs typeface="Tahoma" charset="0"/>
              </a:rPr>
              <a:t>Stlačení klávesy změní elektrické vlastnosti</a:t>
            </a:r>
          </a:p>
          <a:p>
            <a:pPr eaLnBrk="1" hangingPunct="1"/>
            <a:r>
              <a:rPr lang="cs-CZ" sz="2900" smtClean="0">
                <a:effectLst/>
                <a:cs typeface="Tahoma" charset="0"/>
              </a:rPr>
              <a:t>Odolná proti prachu, vodě a dalším nečistotám</a:t>
            </a:r>
          </a:p>
          <a:p>
            <a:pPr eaLnBrk="1" hangingPunct="1"/>
            <a:r>
              <a:rPr lang="cs-CZ" sz="2900" smtClean="0">
                <a:effectLst/>
                <a:cs typeface="Tahoma" charset="0"/>
              </a:rPr>
              <a:t>Používána v mobilních telefonech, na kopírkách atd.</a:t>
            </a:r>
          </a:p>
        </p:txBody>
      </p:sp>
      <p:pic>
        <p:nvPicPr>
          <p:cNvPr id="17412" name="Picture 2" descr="http://www.acal-radiatron.com/images/tech/fig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87750" y="3022600"/>
            <a:ext cx="4729163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Nadpis 1"/>
          <p:cNvSpPr>
            <a:spLocks noGrp="1"/>
          </p:cNvSpPr>
          <p:nvPr>
            <p:ph type="title"/>
          </p:nvPr>
        </p:nvSpPr>
        <p:spPr>
          <a:xfrm>
            <a:off x="323850" y="292100"/>
            <a:ext cx="8820150" cy="1384300"/>
          </a:xfrm>
        </p:spPr>
        <p:txBody>
          <a:bodyPr/>
          <a:lstStyle/>
          <a:p>
            <a:pPr eaLnBrk="1" hangingPunct="1">
              <a:defRPr/>
            </a:pPr>
            <a:r>
              <a:rPr lang="cs-CZ" sz="4200" u="sng" dirty="0" smtClean="0">
                <a:effectLst/>
              </a:rPr>
              <a:t>Nůžková klávesnice (</a:t>
            </a:r>
            <a:r>
              <a:rPr lang="cs-CZ" sz="4200" u="sng" dirty="0" err="1" smtClean="0">
                <a:effectLst/>
              </a:rPr>
              <a:t>Scissor-switch</a:t>
            </a:r>
            <a:r>
              <a:rPr lang="cs-CZ" sz="4200" u="sng" dirty="0" smtClean="0">
                <a:effectLst/>
              </a:rPr>
              <a:t>)</a:t>
            </a:r>
            <a:br>
              <a:rPr lang="cs-CZ" sz="4200" u="sng" dirty="0" smtClean="0">
                <a:effectLst/>
              </a:rPr>
            </a:br>
            <a:endParaRPr lang="cs-CZ" sz="4200" u="sng" dirty="0" smtClean="0">
              <a:effectLst/>
            </a:endParaRPr>
          </a:p>
        </p:txBody>
      </p:sp>
      <p:sp>
        <p:nvSpPr>
          <p:cNvPr id="18435" name="Zástupný symbol pro obsah 2"/>
          <p:cNvSpPr>
            <a:spLocks noGrp="1"/>
          </p:cNvSpPr>
          <p:nvPr>
            <p:ph sz="quarter" idx="1"/>
          </p:nvPr>
        </p:nvSpPr>
        <p:spPr>
          <a:xfrm>
            <a:off x="395288" y="1341438"/>
            <a:ext cx="8229600" cy="4114800"/>
          </a:xfrm>
        </p:spPr>
        <p:txBody>
          <a:bodyPr/>
          <a:lstStyle/>
          <a:p>
            <a:pPr eaLnBrk="1" hangingPunct="1"/>
            <a:r>
              <a:rPr lang="cs-CZ" sz="3000" smtClean="0">
                <a:effectLst/>
                <a:cs typeface="Tahoma" charset="0"/>
              </a:rPr>
              <a:t>Notebookový typ, nyní však i PC verze</a:t>
            </a:r>
          </a:p>
          <a:p>
            <a:pPr eaLnBrk="1" hangingPunct="1"/>
            <a:r>
              <a:rPr lang="cs-CZ" sz="3000" smtClean="0">
                <a:effectLst/>
                <a:cs typeface="Tahoma" charset="0"/>
              </a:rPr>
              <a:t>Nepoužívá gumovou membránu</a:t>
            </a:r>
          </a:p>
          <a:p>
            <a:pPr eaLnBrk="1" hangingPunct="1"/>
            <a:r>
              <a:rPr lang="cs-CZ" sz="3000" smtClean="0">
                <a:effectLst/>
                <a:cs typeface="Tahoma" charset="0"/>
              </a:rPr>
              <a:t>Při stisku se klávesa „propadne“ pomocí nůžkovitého mechanismu a propojí obvod</a:t>
            </a:r>
          </a:p>
          <a:p>
            <a:pPr eaLnBrk="1" hangingPunct="1"/>
            <a:r>
              <a:rPr lang="cs-CZ" sz="3000" smtClean="0">
                <a:effectLst/>
                <a:cs typeface="Tahoma" charset="0"/>
              </a:rPr>
              <a:t>Tichý, mělký stisk</a:t>
            </a:r>
          </a:p>
        </p:txBody>
      </p:sp>
      <p:pic>
        <p:nvPicPr>
          <p:cNvPr id="34820" name="Picture 4" descr="http://www.ergocanada.com/products/keyboards/typematrix_scissors_keyca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0213" y="3968750"/>
            <a:ext cx="3565525" cy="27066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43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30713" y="3500438"/>
            <a:ext cx="4389437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u="sng" dirty="0" smtClean="0">
                <a:effectLst/>
              </a:rPr>
              <a:t>Bezdrátová klávesnice</a:t>
            </a:r>
            <a:br>
              <a:rPr lang="cs-CZ" u="sng" dirty="0" smtClean="0">
                <a:effectLst/>
              </a:rPr>
            </a:br>
            <a:endParaRPr lang="cs-CZ" u="sng" dirty="0" smtClean="0">
              <a:effectLst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341438"/>
            <a:ext cx="8543925" cy="4114800"/>
          </a:xfrm>
        </p:spPr>
        <p:txBody>
          <a:bodyPr/>
          <a:lstStyle/>
          <a:p>
            <a:r>
              <a:rPr lang="cs-CZ" sz="3000" dirty="0" smtClean="0">
                <a:effectLst/>
              </a:rPr>
              <a:t>Skládá se z </a:t>
            </a:r>
          </a:p>
          <a:p>
            <a:pPr lvl="1">
              <a:buFont typeface="Arial" charset="0"/>
              <a:buChar char="•"/>
            </a:pPr>
            <a:r>
              <a:rPr lang="cs-CZ" sz="2600" dirty="0" smtClean="0">
                <a:effectLst/>
              </a:rPr>
              <a:t>přijímače (připojen k počítači) </a:t>
            </a:r>
          </a:p>
          <a:p>
            <a:pPr lvl="1">
              <a:buFont typeface="Arial" charset="0"/>
              <a:buChar char="•"/>
            </a:pPr>
            <a:r>
              <a:rPr lang="cs-CZ" sz="2600" dirty="0" smtClean="0">
                <a:effectLst/>
              </a:rPr>
              <a:t>vysílače (klávesnice)</a:t>
            </a:r>
          </a:p>
          <a:p>
            <a:r>
              <a:rPr lang="cs-CZ" sz="3000" dirty="0" smtClean="0">
                <a:effectLst/>
              </a:rPr>
              <a:t>Rozhrání USB</a:t>
            </a:r>
          </a:p>
          <a:p>
            <a:r>
              <a:rPr lang="cs-CZ" sz="3000" dirty="0" smtClean="0">
                <a:effectLst/>
              </a:rPr>
              <a:t>Komunikace pomocí infraportu nebo </a:t>
            </a:r>
            <a:r>
              <a:rPr lang="cs-CZ" sz="3000" dirty="0" err="1" smtClean="0">
                <a:effectLst/>
              </a:rPr>
              <a:t>Bluetooth</a:t>
            </a:r>
            <a:endParaRPr lang="cs-CZ" sz="3000" dirty="0" smtClean="0">
              <a:effectLst/>
            </a:endParaRPr>
          </a:p>
        </p:txBody>
      </p:sp>
      <p:pic>
        <p:nvPicPr>
          <p:cNvPr id="19460" name="Picture 7" descr="Zippy-RF-72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13175" y="3929063"/>
            <a:ext cx="4214813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u="sng" dirty="0" smtClean="0">
                <a:effectLst/>
              </a:rPr>
              <a:t>Laserová klávesnice</a:t>
            </a:r>
            <a:br>
              <a:rPr lang="cs-CZ" u="sng" dirty="0" smtClean="0">
                <a:effectLst/>
              </a:rPr>
            </a:br>
            <a:endParaRPr lang="cs-CZ" u="sng" dirty="0" smtClean="0">
              <a:effectLst/>
            </a:endParaRPr>
          </a:p>
        </p:txBody>
      </p:sp>
      <p:sp>
        <p:nvSpPr>
          <p:cNvPr id="20483" name="Zástupný symbol pro obsah 2"/>
          <p:cNvSpPr>
            <a:spLocks noGrp="1"/>
          </p:cNvSpPr>
          <p:nvPr>
            <p:ph sz="quarter" idx="1"/>
          </p:nvPr>
        </p:nvSpPr>
        <p:spPr>
          <a:xfrm>
            <a:off x="179388" y="1341438"/>
            <a:ext cx="8785225" cy="4114800"/>
          </a:xfrm>
        </p:spPr>
        <p:txBody>
          <a:bodyPr/>
          <a:lstStyle/>
          <a:p>
            <a:pPr eaLnBrk="1" hangingPunct="1"/>
            <a:r>
              <a:rPr lang="cs-CZ" sz="3000" smtClean="0">
                <a:effectLst/>
                <a:cs typeface="Tahoma" charset="0"/>
              </a:rPr>
              <a:t>Rozložení klávesnice je promítáno na podložku </a:t>
            </a:r>
          </a:p>
          <a:p>
            <a:pPr eaLnBrk="1" hangingPunct="1"/>
            <a:r>
              <a:rPr lang="cs-CZ" sz="3000" smtClean="0">
                <a:effectLst/>
                <a:cs typeface="Tahoma" charset="0"/>
              </a:rPr>
              <a:t>Senzorem je snímán „stisk“ virtuálních kláves</a:t>
            </a:r>
          </a:p>
          <a:p>
            <a:pPr eaLnBrk="1" hangingPunct="1"/>
            <a:r>
              <a:rPr lang="cs-CZ" sz="3000" smtClean="0">
                <a:effectLst/>
                <a:cs typeface="Tahoma" charset="0"/>
              </a:rPr>
              <a:t>Vhodné pro mobily, kapesní počítače</a:t>
            </a:r>
          </a:p>
          <a:p>
            <a:pPr eaLnBrk="1" hangingPunct="1"/>
            <a:r>
              <a:rPr lang="cs-CZ" sz="3000" smtClean="0">
                <a:effectLst/>
                <a:cs typeface="Tahoma" charset="0"/>
              </a:rPr>
              <a:t>Nepřesné snímání, citlivé na osvětlení</a:t>
            </a:r>
          </a:p>
        </p:txBody>
      </p:sp>
      <p:pic>
        <p:nvPicPr>
          <p:cNvPr id="20484" name="Picture 2" descr="C:\Users\eSko\Desktop\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950" y="3563938"/>
            <a:ext cx="4356100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43438" y="3562350"/>
            <a:ext cx="4249737" cy="3248025"/>
          </a:xfrm>
          <a:prstGeom prst="rect">
            <a:avLst/>
          </a:prstGeom>
          <a:noFill/>
          <a:ln w="222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913" y="908050"/>
            <a:ext cx="8686800" cy="4114800"/>
          </a:xfrm>
        </p:spPr>
        <p:txBody>
          <a:bodyPr/>
          <a:lstStyle/>
          <a:p>
            <a:pPr eaLnBrk="1" hangingPunct="1">
              <a:defRPr/>
            </a:pPr>
            <a:endParaRPr lang="cs-CZ" sz="2000" dirty="0" smtClean="0"/>
          </a:p>
          <a:p>
            <a:pPr eaLnBrk="1" hangingPunct="1">
              <a:defRPr/>
            </a:pPr>
            <a:r>
              <a:rPr lang="cs-CZ" sz="3000" dirty="0" smtClean="0">
                <a:effectLst/>
              </a:rPr>
              <a:t>Každá klávesa OLED displej</a:t>
            </a:r>
          </a:p>
          <a:p>
            <a:pPr eaLnBrk="1" hangingPunct="1">
              <a:defRPr/>
            </a:pPr>
            <a:r>
              <a:rPr lang="cs-CZ" sz="3000" dirty="0" smtClean="0">
                <a:effectLst/>
              </a:rPr>
              <a:t>Možnost individuálního nastavení každé klávesy</a:t>
            </a:r>
          </a:p>
          <a:p>
            <a:pPr eaLnBrk="1" hangingPunct="1">
              <a:defRPr/>
            </a:pPr>
            <a:r>
              <a:rPr lang="cs-CZ" sz="3000" dirty="0" smtClean="0">
                <a:effectLst/>
              </a:rPr>
              <a:t>V roce 2007 stála v přepočtu 40 000,-Kč</a:t>
            </a:r>
          </a:p>
          <a:p>
            <a:pPr eaLnBrk="1" hangingPunct="1">
              <a:defRPr/>
            </a:pPr>
            <a:r>
              <a:rPr lang="cs-CZ" sz="2300" dirty="0">
                <a:effectLst/>
                <a:hlinkClick r:id="rId2"/>
              </a:rPr>
              <a:t>http://</a:t>
            </a:r>
            <a:r>
              <a:rPr lang="cs-CZ" sz="2300" dirty="0" smtClean="0">
                <a:effectLst/>
                <a:hlinkClick r:id="rId2"/>
              </a:rPr>
              <a:t>automatizace.hw.cz/plne-interaktivni-klavesnice-s-oled-displeji-i-pro-bezne-pc</a:t>
            </a:r>
            <a:r>
              <a:rPr lang="cs-CZ" sz="2300" dirty="0" smtClean="0">
                <a:effectLst/>
              </a:rPr>
              <a:t> </a:t>
            </a:r>
          </a:p>
        </p:txBody>
      </p:sp>
      <p:pic>
        <p:nvPicPr>
          <p:cNvPr id="133129" name="Picture 9" descr="kl03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08400" y="3351213"/>
            <a:ext cx="5184775" cy="346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Nadpis 1"/>
          <p:cNvSpPr txBox="1">
            <a:spLocks/>
          </p:cNvSpPr>
          <p:nvPr/>
        </p:nvSpPr>
        <p:spPr bwMode="auto">
          <a:xfrm>
            <a:off x="485775" y="292100"/>
            <a:ext cx="8229600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cs-CZ" sz="4400" b="0" u="sng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OLED </a:t>
            </a:r>
            <a:r>
              <a:rPr lang="cs-CZ" sz="4400" b="0" u="sng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klávesnice</a:t>
            </a:r>
          </a:p>
          <a:p>
            <a:pPr>
              <a:defRPr/>
            </a:pPr>
            <a:endParaRPr lang="cs-CZ" sz="4400" b="0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133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51" name="Picture 7" descr="kl03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3850" y="1484313"/>
            <a:ext cx="2519363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152" name="Picture 8" descr="kl03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00788" y="1412875"/>
            <a:ext cx="2519362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153" name="Picture 9" descr="kl03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00788" y="3860800"/>
            <a:ext cx="2519362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154" name="Picture 10" descr="kl03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3850" y="3932238"/>
            <a:ext cx="2519363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155" name="Picture 11" descr="kl03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59113" y="2276475"/>
            <a:ext cx="3094037" cy="309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Nadpis 1"/>
          <p:cNvSpPr txBox="1">
            <a:spLocks/>
          </p:cNvSpPr>
          <p:nvPr/>
        </p:nvSpPr>
        <p:spPr bwMode="auto">
          <a:xfrm>
            <a:off x="457200" y="292100"/>
            <a:ext cx="8229600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cs-CZ" sz="4400" b="0" u="sng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OLED klávesnice</a:t>
            </a:r>
            <a:endParaRPr lang="cs-CZ" sz="4400" b="0" u="sng" kern="0" dirty="0" smtClean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+mj-ea"/>
              <a:cs typeface="+mj-cs"/>
            </a:endParaRPr>
          </a:p>
          <a:p>
            <a:pPr>
              <a:defRPr/>
            </a:pPr>
            <a:endParaRPr lang="cs-CZ" sz="4400" b="0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134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1000"/>
                                        <p:tgtEl>
                                          <p:spTgt spid="134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1000"/>
                                        <p:tgtEl>
                                          <p:spTgt spid="134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1000"/>
                                        <p:tgtEl>
                                          <p:spTgt spid="134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1000"/>
                                        <p:tgtEl>
                                          <p:spTgt spid="134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cs-CZ" u="sng" dirty="0" smtClean="0"/>
              <a:t>Klávesnice PC/XT</a:t>
            </a:r>
            <a:br>
              <a:rPr lang="cs-CZ" u="sng" dirty="0" smtClean="0"/>
            </a:br>
            <a:endParaRPr lang="cs-CZ" u="sng" dirty="0" smtClean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46225"/>
            <a:ext cx="8435975" cy="4114800"/>
          </a:xfrm>
        </p:spPr>
        <p:txBody>
          <a:bodyPr/>
          <a:lstStyle/>
          <a:p>
            <a:pPr eaLnBrk="1" hangingPunct="1"/>
            <a:r>
              <a:rPr lang="cs-CZ" smtClean="0">
                <a:effectLst/>
              </a:rPr>
              <a:t>První klávesnice pro osobní počítač</a:t>
            </a:r>
          </a:p>
          <a:p>
            <a:pPr eaLnBrk="1" hangingPunct="1"/>
            <a:r>
              <a:rPr lang="cs-CZ" smtClean="0">
                <a:effectLst/>
              </a:rPr>
              <a:t>1980 s počítačem IBM</a:t>
            </a:r>
          </a:p>
          <a:p>
            <a:pPr eaLnBrk="1" hangingPunct="1"/>
            <a:r>
              <a:rPr lang="cs-CZ" smtClean="0">
                <a:effectLst/>
              </a:rPr>
              <a:t>Má vlastní mikroprocesor</a:t>
            </a:r>
          </a:p>
          <a:p>
            <a:pPr eaLnBrk="1" hangingPunct="1"/>
            <a:r>
              <a:rPr lang="cs-CZ" smtClean="0">
                <a:effectLst/>
              </a:rPr>
              <a:t>Obsahuje pouze 83 kláves</a:t>
            </a:r>
          </a:p>
          <a:p>
            <a:pPr eaLnBrk="1" hangingPunct="1"/>
            <a:r>
              <a:rPr lang="cs-CZ" smtClean="0">
                <a:effectLst/>
              </a:rPr>
              <a:t>Nelze použít u AT počítače</a:t>
            </a:r>
          </a:p>
          <a:p>
            <a:pPr eaLnBrk="1" hangingPunct="1"/>
            <a:endParaRPr lang="cs-CZ" smtClean="0">
              <a:effectLst/>
            </a:endParaRPr>
          </a:p>
          <a:p>
            <a:pPr eaLnBrk="1" hangingPunct="1"/>
            <a:endParaRPr lang="cs-CZ" smtClean="0">
              <a:effectLst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19463" y="4549775"/>
            <a:ext cx="5500687" cy="2119313"/>
          </a:xfrm>
          <a:prstGeom prst="rect">
            <a:avLst/>
          </a:prstGeom>
          <a:noFill/>
          <a:ln w="1587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cs-CZ" u="sng" dirty="0" smtClean="0">
                <a:effectLst/>
              </a:rPr>
              <a:t>Polohovací zařízení</a:t>
            </a:r>
            <a:br>
              <a:rPr lang="cs-CZ" u="sng" dirty="0" smtClean="0">
                <a:effectLst/>
              </a:rPr>
            </a:br>
            <a:endParaRPr lang="cs-CZ" u="sng" dirty="0" smtClean="0">
              <a:effectLst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412875"/>
            <a:ext cx="8229600" cy="4114800"/>
          </a:xfrm>
        </p:spPr>
        <p:txBody>
          <a:bodyPr/>
          <a:lstStyle/>
          <a:p>
            <a:pPr eaLnBrk="1" hangingPunct="1"/>
            <a:r>
              <a:rPr lang="cs-CZ" sz="3500" smtClean="0">
                <a:effectLst/>
              </a:rPr>
              <a:t>Myš</a:t>
            </a:r>
          </a:p>
          <a:p>
            <a:pPr eaLnBrk="1" hangingPunct="1"/>
            <a:r>
              <a:rPr lang="cs-CZ" sz="3500" smtClean="0">
                <a:effectLst/>
              </a:rPr>
              <a:t>Spaceball</a:t>
            </a:r>
          </a:p>
          <a:p>
            <a:pPr eaLnBrk="1" hangingPunct="1"/>
            <a:r>
              <a:rPr lang="cs-CZ" sz="3500" smtClean="0">
                <a:effectLst/>
              </a:rPr>
              <a:t>Světelné pero</a:t>
            </a:r>
          </a:p>
          <a:p>
            <a:pPr eaLnBrk="1" hangingPunct="1"/>
            <a:r>
              <a:rPr lang="cs-CZ" sz="3500" smtClean="0">
                <a:effectLst/>
              </a:rPr>
              <a:t>Tablet</a:t>
            </a:r>
          </a:p>
          <a:p>
            <a:pPr eaLnBrk="1" hangingPunct="1"/>
            <a:r>
              <a:rPr lang="cs-CZ" sz="3500" smtClean="0">
                <a:effectLst/>
              </a:rPr>
              <a:t>Touchpad</a:t>
            </a:r>
          </a:p>
          <a:p>
            <a:pPr eaLnBrk="1" hangingPunct="1"/>
            <a:r>
              <a:rPr lang="cs-CZ" sz="3500" smtClean="0">
                <a:effectLst/>
              </a:rPr>
              <a:t>Trackball</a:t>
            </a:r>
          </a:p>
          <a:p>
            <a:pPr eaLnBrk="1" hangingPunct="1"/>
            <a:r>
              <a:rPr lang="cs-CZ" sz="3500" smtClean="0">
                <a:effectLst/>
              </a:rPr>
              <a:t>Trackpoint</a:t>
            </a:r>
          </a:p>
          <a:p>
            <a:pPr eaLnBrk="1" hangingPunct="1"/>
            <a:r>
              <a:rPr lang="cs-CZ" sz="3500" smtClean="0">
                <a:effectLst/>
              </a:rPr>
              <a:t>Touchscreen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cs-CZ" u="sng" dirty="0" smtClean="0">
                <a:effectLst/>
              </a:rPr>
              <a:t>Myš – historie</a:t>
            </a:r>
            <a:br>
              <a:rPr lang="cs-CZ" u="sng" dirty="0" smtClean="0">
                <a:effectLst/>
              </a:rPr>
            </a:br>
            <a:endParaRPr lang="cs-CZ" u="sng" dirty="0" smtClean="0">
              <a:effectLst/>
            </a:endParaRP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44675"/>
            <a:ext cx="8686800" cy="4403725"/>
          </a:xfrm>
        </p:spPr>
        <p:txBody>
          <a:bodyPr/>
          <a:lstStyle/>
          <a:p>
            <a:pPr eaLnBrk="1" hangingPunct="1">
              <a:defRPr/>
            </a:pPr>
            <a:r>
              <a:rPr lang="cs-CZ" dirty="0" smtClean="0"/>
              <a:t>1963 – první myš „X-Y ukazatel“</a:t>
            </a:r>
          </a:p>
          <a:p>
            <a:pPr eaLnBrk="1" hangingPunct="1">
              <a:defRPr/>
            </a:pPr>
            <a:r>
              <a:rPr lang="cs-CZ" dirty="0" smtClean="0"/>
              <a:t>1968 – zveřejnění pod pojmem „myš“</a:t>
            </a:r>
          </a:p>
          <a:p>
            <a:pPr eaLnBrk="1" hangingPunct="1">
              <a:defRPr/>
            </a:pPr>
            <a:r>
              <a:rPr lang="cs-CZ" dirty="0" smtClean="0"/>
              <a:t>1972 – první kuličková myš (Xerox)</a:t>
            </a:r>
          </a:p>
          <a:p>
            <a:pPr eaLnBrk="1" hangingPunct="1">
              <a:defRPr/>
            </a:pPr>
            <a:r>
              <a:rPr lang="cs-CZ" dirty="0" smtClean="0"/>
              <a:t>1982 – použití domácími uživateli (Apple)</a:t>
            </a:r>
          </a:p>
          <a:p>
            <a:pPr eaLnBrk="1" hangingPunct="1">
              <a:defRPr/>
            </a:pPr>
            <a:r>
              <a:rPr lang="cs-CZ" dirty="0" smtClean="0"/>
              <a:t>1983 – první myš kompatibilní s PC (MS)</a:t>
            </a:r>
          </a:p>
          <a:p>
            <a:pPr eaLnBrk="1" hangingPunct="1">
              <a:defRPr/>
            </a:pPr>
            <a:r>
              <a:rPr lang="cs-CZ" dirty="0" smtClean="0"/>
              <a:t>1996 – rolovací kolečko</a:t>
            </a:r>
          </a:p>
          <a:p>
            <a:pPr eaLnBrk="1" hangingPunct="1">
              <a:defRPr/>
            </a:pPr>
            <a:r>
              <a:rPr lang="cs-CZ" dirty="0" smtClean="0"/>
              <a:t>1999 – kulička nahrazena optikou</a:t>
            </a:r>
          </a:p>
          <a:p>
            <a:pPr eaLnBrk="1" hangingPunct="1">
              <a:defRPr/>
            </a:pPr>
            <a:r>
              <a:rPr lang="cs-CZ" dirty="0" smtClean="0"/>
              <a:t>2004 – první laserová myš (MX 1000)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cs-CZ" u="sng" dirty="0" smtClean="0">
                <a:effectLst/>
              </a:rPr>
              <a:t>Myš – historie</a:t>
            </a:r>
            <a:br>
              <a:rPr lang="cs-CZ" u="sng" dirty="0" smtClean="0">
                <a:effectLst/>
              </a:rPr>
            </a:br>
            <a:endParaRPr lang="cs-CZ" u="sng" dirty="0" smtClean="0">
              <a:effectLst/>
            </a:endParaRPr>
          </a:p>
        </p:txBody>
      </p:sp>
      <p:sp>
        <p:nvSpPr>
          <p:cNvPr id="25603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95288" y="1557338"/>
            <a:ext cx="7715250" cy="1019175"/>
          </a:xfrm>
        </p:spPr>
        <p:txBody>
          <a:bodyPr/>
          <a:lstStyle/>
          <a:p>
            <a:pPr eaLnBrk="1" hangingPunct="1"/>
            <a:r>
              <a:rPr lang="cs-CZ" smtClean="0">
                <a:effectLst/>
              </a:rPr>
              <a:t>1968 – první myš (Douglas Engelbart)</a:t>
            </a:r>
          </a:p>
          <a:p>
            <a:pPr lvl="1" eaLnBrk="1" hangingPunct="1">
              <a:buFont typeface="Arial" charset="0"/>
              <a:buChar char="•"/>
            </a:pPr>
            <a:r>
              <a:rPr lang="cs-CZ" smtClean="0">
                <a:effectLst/>
              </a:rPr>
              <a:t>plně mechanická</a:t>
            </a:r>
          </a:p>
        </p:txBody>
      </p:sp>
      <p:pic>
        <p:nvPicPr>
          <p:cNvPr id="25604" name="Picture 6" descr="První myš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10113" y="2924175"/>
            <a:ext cx="4325937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5" descr="firstmous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6363" y="3357563"/>
            <a:ext cx="4465637" cy="301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cs-CZ" u="sng" dirty="0" smtClean="0">
                <a:effectLst/>
              </a:rPr>
              <a:t>Kuličková myš</a:t>
            </a:r>
            <a:br>
              <a:rPr lang="cs-CZ" u="sng" dirty="0" smtClean="0">
                <a:effectLst/>
              </a:rPr>
            </a:br>
            <a:r>
              <a:rPr lang="cs-CZ" u="sng" dirty="0" smtClean="0">
                <a:effectLst/>
              </a:rPr>
              <a:t> </a:t>
            </a:r>
          </a:p>
        </p:txBody>
      </p:sp>
      <p:sp>
        <p:nvSpPr>
          <p:cNvPr id="26627" name="Zástupný symbol pro obsah 2"/>
          <p:cNvSpPr>
            <a:spLocks noGrp="1"/>
          </p:cNvSpPr>
          <p:nvPr>
            <p:ph sz="quarter" idx="1"/>
          </p:nvPr>
        </p:nvSpPr>
        <p:spPr>
          <a:xfrm>
            <a:off x="684213" y="1341438"/>
            <a:ext cx="8496300" cy="3178175"/>
          </a:xfrm>
        </p:spPr>
        <p:txBody>
          <a:bodyPr/>
          <a:lstStyle/>
          <a:p>
            <a:pPr eaLnBrk="1" hangingPunct="1"/>
            <a:r>
              <a:rPr lang="cs-CZ" smtClean="0">
                <a:effectLst/>
                <a:cs typeface="Tahoma" charset="0"/>
              </a:rPr>
              <a:t>V roce 1972 použit opto-mechanický princip</a:t>
            </a:r>
          </a:p>
          <a:p>
            <a:pPr lvl="1" eaLnBrk="1" hangingPunct="1">
              <a:buFont typeface="Arial" charset="0"/>
              <a:buChar char="•"/>
            </a:pPr>
            <a:r>
              <a:rPr lang="cs-CZ" smtClean="0">
                <a:effectLst/>
                <a:cs typeface="Tahoma" charset="0"/>
              </a:rPr>
              <a:t>vzniká kuličková myš </a:t>
            </a:r>
          </a:p>
          <a:p>
            <a:pPr lvl="1" eaLnBrk="1" hangingPunct="1">
              <a:buFont typeface="Arial" charset="0"/>
              <a:buChar char="•"/>
            </a:pPr>
            <a:r>
              <a:rPr lang="cs-CZ" smtClean="0">
                <a:effectLst/>
                <a:cs typeface="Tahoma" charset="0"/>
              </a:rPr>
              <a:t>1982 použito v Apple Lisa</a:t>
            </a:r>
          </a:p>
          <a:p>
            <a:pPr lvl="1" eaLnBrk="1" hangingPunct="1">
              <a:buFont typeface="Arial" charset="0"/>
              <a:buChar char="•"/>
            </a:pPr>
            <a:endParaRPr lang="cs-CZ" smtClean="0">
              <a:effectLst/>
              <a:cs typeface="Tahoma" charset="0"/>
            </a:endParaRPr>
          </a:p>
          <a:p>
            <a:pPr lvl="1" eaLnBrk="1" hangingPunct="1">
              <a:buFont typeface="Arial" charset="0"/>
              <a:buChar char="•"/>
            </a:pPr>
            <a:endParaRPr lang="cs-CZ" smtClean="0">
              <a:effectLst/>
              <a:cs typeface="Tahoma" charset="0"/>
            </a:endParaRPr>
          </a:p>
          <a:p>
            <a:pPr lvl="1" eaLnBrk="1" hangingPunct="1">
              <a:buFont typeface="Arial" charset="0"/>
              <a:buChar char="•"/>
            </a:pPr>
            <a:endParaRPr lang="cs-CZ" smtClean="0">
              <a:effectLst/>
              <a:cs typeface="Tahoma" charset="0"/>
            </a:endParaRPr>
          </a:p>
          <a:p>
            <a:pPr eaLnBrk="1" hangingPunct="1"/>
            <a:r>
              <a:rPr lang="cs-CZ" smtClean="0">
                <a:effectLst/>
                <a:cs typeface="Tahoma" charset="0"/>
              </a:rPr>
              <a:t>Vlastnosti</a:t>
            </a:r>
          </a:p>
          <a:p>
            <a:pPr lvl="1" eaLnBrk="1" hangingPunct="1">
              <a:buFont typeface="Arial" charset="0"/>
              <a:buChar char="•"/>
            </a:pPr>
            <a:r>
              <a:rPr lang="cs-CZ" smtClean="0">
                <a:effectLst/>
                <a:cs typeface="Tahoma" charset="0"/>
              </a:rPr>
              <a:t>zanášení kuličky prachem a nečistotami</a:t>
            </a:r>
          </a:p>
          <a:p>
            <a:pPr lvl="1" eaLnBrk="1" hangingPunct="1">
              <a:buFont typeface="Arial" charset="0"/>
              <a:buChar char="•"/>
            </a:pPr>
            <a:r>
              <a:rPr lang="cs-CZ" smtClean="0">
                <a:effectLst/>
                <a:cs typeface="Tahoma" charset="0"/>
              </a:rPr>
              <a:t>povrch musí být dokonale hladký</a:t>
            </a:r>
          </a:p>
          <a:p>
            <a:pPr lvl="1" eaLnBrk="1" hangingPunct="1">
              <a:buFont typeface="Arial" charset="0"/>
              <a:buChar char="•"/>
            </a:pPr>
            <a:r>
              <a:rPr lang="cs-CZ" smtClean="0">
                <a:effectLst/>
                <a:cs typeface="Tahoma" charset="0"/>
              </a:rPr>
              <a:t>nevadí jakýkoliv druh povrchu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844675"/>
            <a:ext cx="3097213" cy="324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cs-CZ" u="sng" dirty="0" smtClean="0">
                <a:effectLst/>
              </a:rPr>
              <a:t>Kuličková myš</a:t>
            </a:r>
            <a:br>
              <a:rPr lang="cs-CZ" u="sng" dirty="0" smtClean="0">
                <a:effectLst/>
              </a:rPr>
            </a:br>
            <a:endParaRPr lang="cs-CZ" u="sng" dirty="0" smtClean="0">
              <a:effectLst/>
            </a:endParaRPr>
          </a:p>
        </p:txBody>
      </p:sp>
      <p:sp>
        <p:nvSpPr>
          <p:cNvPr id="14339" name="Zástupný symbol pro obsah 2"/>
          <p:cNvSpPr>
            <a:spLocks noGrp="1"/>
          </p:cNvSpPr>
          <p:nvPr>
            <p:ph sz="quarter" idx="1"/>
          </p:nvPr>
        </p:nvSpPr>
        <p:spPr>
          <a:xfrm>
            <a:off x="-36513" y="1330325"/>
            <a:ext cx="9145588" cy="4114800"/>
          </a:xfrm>
        </p:spPr>
        <p:txBody>
          <a:bodyPr/>
          <a:lstStyle/>
          <a:p>
            <a:pPr eaLnBrk="1" hangingPunct="1">
              <a:defRPr/>
            </a:pPr>
            <a:r>
              <a:rPr lang="cs-CZ" dirty="0" smtClean="0">
                <a:cs typeface="Tahoma" charset="0"/>
              </a:rPr>
              <a:t>Princip</a:t>
            </a:r>
          </a:p>
          <a:p>
            <a:pPr lvl="1" eaLnBrk="1" hangingPunct="1">
              <a:buFont typeface="Arial" pitchFamily="34" charset="0"/>
              <a:buChar char="•"/>
              <a:defRPr/>
            </a:pPr>
            <a:r>
              <a:rPr lang="cs-CZ" sz="2400" dirty="0" smtClean="0">
                <a:effectLst/>
                <a:cs typeface="Tahoma" charset="0"/>
              </a:rPr>
              <a:t>1: Posuv myši způsobuje otáčení kuličky</a:t>
            </a:r>
          </a:p>
          <a:p>
            <a:pPr lvl="1" eaLnBrk="1" hangingPunct="1">
              <a:buFont typeface="Arial" pitchFamily="34" charset="0"/>
              <a:buChar char="•"/>
              <a:defRPr/>
            </a:pPr>
            <a:r>
              <a:rPr lang="cs-CZ" sz="2400" dirty="0" smtClean="0">
                <a:effectLst/>
                <a:cs typeface="Tahoma" charset="0"/>
              </a:rPr>
              <a:t>2: Pohyby kuličky se přenáší na válečky pro souřadnice X, Y</a:t>
            </a:r>
          </a:p>
          <a:p>
            <a:pPr lvl="1" eaLnBrk="1" hangingPunct="1">
              <a:buFont typeface="Arial" pitchFamily="34" charset="0"/>
              <a:buChar char="•"/>
              <a:defRPr/>
            </a:pPr>
            <a:r>
              <a:rPr lang="cs-CZ" sz="2400" dirty="0" smtClean="0">
                <a:effectLst/>
                <a:cs typeface="Tahoma" charset="0"/>
              </a:rPr>
              <a:t>3: Kotoučky spojené s válečky jsou opatřeny otvory</a:t>
            </a:r>
          </a:p>
          <a:p>
            <a:pPr lvl="1" eaLnBrk="1" hangingPunct="1">
              <a:buFont typeface="Arial" pitchFamily="34" charset="0"/>
              <a:buChar char="•"/>
              <a:defRPr/>
            </a:pPr>
            <a:r>
              <a:rPr lang="cs-CZ" sz="2400" dirty="0" smtClean="0">
                <a:effectLst/>
                <a:cs typeface="Tahoma" charset="0"/>
              </a:rPr>
              <a:t>4: LED diody prosvěcují otvory infračerveným světlem</a:t>
            </a:r>
          </a:p>
          <a:p>
            <a:pPr lvl="1" eaLnBrk="1" hangingPunct="1">
              <a:buFont typeface="Arial" pitchFamily="34" charset="0"/>
              <a:buChar char="•"/>
              <a:defRPr/>
            </a:pPr>
            <a:r>
              <a:rPr lang="cs-CZ" sz="2400" dirty="0" smtClean="0">
                <a:effectLst/>
                <a:cs typeface="Tahoma" charset="0"/>
              </a:rPr>
              <a:t>5: Světlo je snímáno senzory a převáděno na polohu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32371" y="4055472"/>
            <a:ext cx="3440029" cy="2829912"/>
          </a:xfrm>
          <a:prstGeom prst="rect">
            <a:avLst/>
          </a:prstGeom>
          <a:noFill/>
          <a:effectLst>
            <a:softEdge rad="63500"/>
          </a:effectLst>
        </p:spPr>
      </p:pic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8500" y="4103688"/>
            <a:ext cx="3225800" cy="270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cs-CZ" u="sng" dirty="0" smtClean="0">
                <a:effectLst/>
              </a:rPr>
              <a:t>Optická myš</a:t>
            </a:r>
            <a:br>
              <a:rPr lang="cs-CZ" u="sng" dirty="0" smtClean="0">
                <a:effectLst/>
              </a:rPr>
            </a:br>
            <a:endParaRPr lang="cs-CZ" u="sng" dirty="0" smtClean="0">
              <a:effectLst/>
            </a:endParaRPr>
          </a:p>
        </p:txBody>
      </p:sp>
      <p:sp>
        <p:nvSpPr>
          <p:cNvPr id="28675" name="Zástupný symbol pro obsah 2"/>
          <p:cNvSpPr>
            <a:spLocks noGrp="1"/>
          </p:cNvSpPr>
          <p:nvPr>
            <p:ph sz="quarter" idx="1"/>
          </p:nvPr>
        </p:nvSpPr>
        <p:spPr>
          <a:xfrm>
            <a:off x="107950" y="1500188"/>
            <a:ext cx="8928100" cy="4114800"/>
          </a:xfrm>
        </p:spPr>
        <p:txBody>
          <a:bodyPr/>
          <a:lstStyle/>
          <a:p>
            <a:pPr eaLnBrk="1" hangingPunct="1"/>
            <a:r>
              <a:rPr lang="cs-CZ" sz="3000" smtClean="0">
                <a:effectLst/>
                <a:cs typeface="Tahoma" charset="0"/>
              </a:rPr>
              <a:t>Optické snímání povrchu pod myší</a:t>
            </a:r>
          </a:p>
          <a:p>
            <a:pPr eaLnBrk="1" hangingPunct="1"/>
            <a:r>
              <a:rPr lang="cs-CZ" sz="3000" smtClean="0">
                <a:effectLst/>
                <a:cs typeface="Tahoma" charset="0"/>
              </a:rPr>
              <a:t>Problémy při používání na skle/zrcadle/dřevě</a:t>
            </a:r>
          </a:p>
          <a:p>
            <a:pPr eaLnBrk="1" hangingPunct="1"/>
            <a:r>
              <a:rPr lang="cs-CZ" sz="3000" smtClean="0">
                <a:effectLst/>
                <a:cs typeface="Tahoma" charset="0"/>
              </a:rPr>
              <a:t>Snímač LED dioda</a:t>
            </a:r>
          </a:p>
          <a:p>
            <a:pPr eaLnBrk="1" hangingPunct="1"/>
            <a:r>
              <a:rPr lang="cs-CZ" sz="3000" smtClean="0">
                <a:effectLst/>
                <a:cs typeface="Tahoma" charset="0"/>
              </a:rPr>
              <a:t>Rozlišení až 800dpi</a:t>
            </a:r>
          </a:p>
        </p:txBody>
      </p:sp>
      <p:pic>
        <p:nvPicPr>
          <p:cNvPr id="4" name="Picture 2" descr="http://www.sewanhaka.k12.ny.us/~techsupport/images/mouse/optical-mouse-botto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14744" y="2786058"/>
            <a:ext cx="5429288" cy="40719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cs-CZ" u="sng" dirty="0" smtClean="0">
                <a:effectLst/>
              </a:rPr>
              <a:t>Laserová myš</a:t>
            </a:r>
            <a:br>
              <a:rPr lang="cs-CZ" u="sng" dirty="0" smtClean="0">
                <a:effectLst/>
              </a:rPr>
            </a:br>
            <a:endParaRPr lang="cs-CZ" u="sng" dirty="0" smtClean="0">
              <a:effectLst/>
            </a:endParaRPr>
          </a:p>
        </p:txBody>
      </p:sp>
      <p:sp>
        <p:nvSpPr>
          <p:cNvPr id="29699" name="Zástupný symbol pro obsah 2"/>
          <p:cNvSpPr>
            <a:spLocks noGrp="1"/>
          </p:cNvSpPr>
          <p:nvPr>
            <p:ph sz="quarter" idx="1"/>
          </p:nvPr>
        </p:nvSpPr>
        <p:spPr>
          <a:xfrm>
            <a:off x="323850" y="1906588"/>
            <a:ext cx="8578850" cy="4114800"/>
          </a:xfrm>
        </p:spPr>
        <p:txBody>
          <a:bodyPr/>
          <a:lstStyle/>
          <a:p>
            <a:pPr eaLnBrk="1" hangingPunct="1"/>
            <a:r>
              <a:rPr lang="cs-CZ" sz="3000" smtClean="0">
                <a:effectLst/>
                <a:cs typeface="Tahoma" charset="0"/>
              </a:rPr>
              <a:t>Pracuje na stejném principu jako optická</a:t>
            </a:r>
          </a:p>
          <a:p>
            <a:pPr eaLnBrk="1" hangingPunct="1"/>
            <a:r>
              <a:rPr lang="cs-CZ" sz="3000" smtClean="0">
                <a:effectLst/>
                <a:cs typeface="Tahoma" charset="0"/>
              </a:rPr>
              <a:t>Snímač laserová dioda </a:t>
            </a:r>
          </a:p>
          <a:p>
            <a:pPr lvl="1" eaLnBrk="1" hangingPunct="1">
              <a:buFont typeface="Arial" charset="0"/>
              <a:buChar char="•"/>
            </a:pPr>
            <a:r>
              <a:rPr lang="cs-CZ" sz="2600" smtClean="0">
                <a:effectLst/>
                <a:cs typeface="Tahoma" charset="0"/>
              </a:rPr>
              <a:t>lidské oko nevnímá</a:t>
            </a:r>
          </a:p>
          <a:p>
            <a:pPr eaLnBrk="1" hangingPunct="1"/>
            <a:r>
              <a:rPr lang="cs-CZ" sz="3000" smtClean="0">
                <a:effectLst/>
                <a:cs typeface="Tahoma" charset="0"/>
              </a:rPr>
              <a:t>Rozlišení až 6000 dpi </a:t>
            </a:r>
          </a:p>
          <a:p>
            <a:pPr lvl="1" eaLnBrk="1" hangingPunct="1">
              <a:buFont typeface="Arial" charset="0"/>
              <a:buChar char="•"/>
            </a:pPr>
            <a:r>
              <a:rPr lang="cs-CZ" sz="2600" smtClean="0">
                <a:effectLst/>
                <a:cs typeface="Tahoma" charset="0"/>
              </a:rPr>
              <a:t>reálně využitelné max. 2000 dpi</a:t>
            </a:r>
          </a:p>
          <a:p>
            <a:pPr eaLnBrk="1" hangingPunct="1"/>
            <a:r>
              <a:rPr lang="cs-CZ" sz="3000" smtClean="0">
                <a:effectLst/>
                <a:cs typeface="Tahoma" charset="0"/>
              </a:rPr>
              <a:t>Až 20 krát citlivější než optické myši</a:t>
            </a:r>
          </a:p>
          <a:p>
            <a:pPr lvl="1" eaLnBrk="1" hangingPunct="1">
              <a:buFont typeface="Arial" charset="0"/>
              <a:buChar char="•"/>
            </a:pPr>
            <a:r>
              <a:rPr lang="cs-CZ" sz="2600" smtClean="0">
                <a:effectLst/>
                <a:cs typeface="Tahoma" charset="0"/>
              </a:rPr>
              <a:t>Dřevo, sklo nebo leštěné plochy nejsou problém</a:t>
            </a:r>
          </a:p>
        </p:txBody>
      </p:sp>
      <p:pic>
        <p:nvPicPr>
          <p:cNvPr id="21508" name="Picture 4" descr="http://www.barrys-rigs-n-reviews.com/reviews/2006/hardware/g5/images/g5_01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2159" y="2338536"/>
            <a:ext cx="3072341" cy="2304256"/>
          </a:xfrm>
          <a:prstGeom prst="rect">
            <a:avLst/>
          </a:prstGeom>
          <a:noFill/>
          <a:effectLst>
            <a:softEdge rad="12700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cs-CZ" u="sng" dirty="0" smtClean="0">
                <a:effectLst/>
              </a:rPr>
              <a:t>Optická myš</a:t>
            </a:r>
            <a:r>
              <a:rPr lang="cs-CZ" dirty="0" smtClean="0">
                <a:effectLst/>
              </a:rPr>
              <a:t>	   </a:t>
            </a:r>
            <a:r>
              <a:rPr lang="cs-CZ" u="sng" dirty="0" smtClean="0">
                <a:effectLst/>
              </a:rPr>
              <a:t>Laserová myš</a:t>
            </a:r>
            <a:br>
              <a:rPr lang="cs-CZ" u="sng" dirty="0" smtClean="0">
                <a:effectLst/>
              </a:rPr>
            </a:br>
            <a:endParaRPr lang="cs-CZ" u="sng" dirty="0" smtClean="0">
              <a:effectLst/>
            </a:endParaRPr>
          </a:p>
        </p:txBody>
      </p:sp>
      <p:pic>
        <p:nvPicPr>
          <p:cNvPr id="30723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7188" y="1928813"/>
            <a:ext cx="3373437" cy="345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29063" y="1928813"/>
            <a:ext cx="5006975" cy="348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cs-CZ" u="sng" dirty="0" smtClean="0">
                <a:effectLst/>
              </a:rPr>
              <a:t>Herní myš</a:t>
            </a:r>
            <a:br>
              <a:rPr lang="cs-CZ" u="sng" dirty="0" smtClean="0">
                <a:effectLst/>
              </a:rPr>
            </a:br>
            <a:endParaRPr lang="cs-CZ" u="sng" dirty="0" smtClean="0">
              <a:effectLst/>
            </a:endParaRPr>
          </a:p>
        </p:txBody>
      </p:sp>
      <p:pic>
        <p:nvPicPr>
          <p:cNvPr id="31747" name="Picture 2" descr="http://www.hrypc.cz/informace/herni-pc/img/herni-my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0650" y="1484313"/>
            <a:ext cx="4511675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4" descr="Herní myš World of Warcraf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43438" y="3067050"/>
            <a:ext cx="4392612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cs-CZ" u="sng" dirty="0" smtClean="0">
                <a:effectLst/>
              </a:rPr>
              <a:t>Připojení myší</a:t>
            </a:r>
            <a:br>
              <a:rPr lang="cs-CZ" u="sng" dirty="0" smtClean="0">
                <a:effectLst/>
              </a:rPr>
            </a:br>
            <a:endParaRPr lang="cs-CZ" u="sng" dirty="0" smtClean="0">
              <a:effectLst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122488"/>
            <a:ext cx="8229600" cy="4114800"/>
          </a:xfrm>
        </p:spPr>
        <p:txBody>
          <a:bodyPr/>
          <a:lstStyle/>
          <a:p>
            <a:pPr eaLnBrk="1" hangingPunct="1"/>
            <a:r>
              <a:rPr lang="cs-CZ" smtClean="0">
                <a:effectLst/>
              </a:rPr>
              <a:t>Drátové</a:t>
            </a:r>
          </a:p>
          <a:p>
            <a:pPr lvl="1" eaLnBrk="1" hangingPunct="1">
              <a:buFont typeface="Arial" charset="0"/>
              <a:buChar char="•"/>
            </a:pPr>
            <a:r>
              <a:rPr lang="cs-CZ" smtClean="0">
                <a:effectLst/>
              </a:rPr>
              <a:t>COM, PS/2, USB</a:t>
            </a:r>
          </a:p>
          <a:p>
            <a:pPr eaLnBrk="1" hangingPunct="1"/>
            <a:r>
              <a:rPr lang="cs-CZ" smtClean="0">
                <a:effectLst/>
              </a:rPr>
              <a:t>Bezdrátové</a:t>
            </a:r>
          </a:p>
          <a:p>
            <a:pPr lvl="1" eaLnBrk="1" hangingPunct="1">
              <a:buFont typeface="Arial" charset="0"/>
              <a:buChar char="•"/>
            </a:pPr>
            <a:r>
              <a:rPr lang="cs-CZ" smtClean="0">
                <a:effectLst/>
              </a:rPr>
              <a:t>USB, PS/2</a:t>
            </a:r>
          </a:p>
          <a:p>
            <a:pPr lvl="1" eaLnBrk="1" hangingPunct="1">
              <a:buFont typeface="Arial" charset="0"/>
              <a:buChar char="•"/>
            </a:pPr>
            <a:r>
              <a:rPr lang="cs-CZ" smtClean="0">
                <a:effectLst/>
              </a:rPr>
              <a:t>Bluetooth, Infra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u="sng" dirty="0" smtClean="0">
                <a:effectLst/>
              </a:rPr>
              <a:t>Klávesnice PC/AT</a:t>
            </a:r>
            <a:br>
              <a:rPr lang="cs-CZ" u="sng" dirty="0" smtClean="0">
                <a:effectLst/>
              </a:rPr>
            </a:br>
            <a:endParaRPr lang="cs-CZ" u="sng" dirty="0" smtClean="0">
              <a:effectLst/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28775"/>
            <a:ext cx="8229600" cy="4114800"/>
          </a:xfrm>
        </p:spPr>
        <p:txBody>
          <a:bodyPr/>
          <a:lstStyle/>
          <a:p>
            <a:r>
              <a:rPr lang="cs-CZ" smtClean="0">
                <a:effectLst/>
              </a:rPr>
              <a:t>Základ 101 (US) nebo 102(EU) kláves</a:t>
            </a:r>
          </a:p>
          <a:p>
            <a:r>
              <a:rPr lang="cs-CZ" smtClean="0">
                <a:effectLst/>
              </a:rPr>
              <a:t>Využívá čip na základní desce </a:t>
            </a:r>
          </a:p>
          <a:p>
            <a:pPr lvl="1">
              <a:buFont typeface="Arial" charset="0"/>
              <a:buChar char="•"/>
            </a:pPr>
            <a:r>
              <a:rPr lang="cs-CZ" smtClean="0">
                <a:effectLst/>
              </a:rPr>
              <a:t>nemá procesor uvnitř klávesnice</a:t>
            </a:r>
          </a:p>
          <a:p>
            <a:r>
              <a:rPr lang="cs-CZ" smtClean="0">
                <a:effectLst/>
              </a:rPr>
              <a:t>Obsahuje přepínač pro XT počítače</a:t>
            </a:r>
          </a:p>
          <a:p>
            <a:r>
              <a:rPr lang="cs-CZ" smtClean="0">
                <a:effectLst/>
              </a:rPr>
              <a:t>Standart většiny dnešních počítačů</a:t>
            </a: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51200" y="4597400"/>
            <a:ext cx="5641975" cy="2071688"/>
          </a:xfrm>
          <a:prstGeom prst="rect">
            <a:avLst/>
          </a:prstGeom>
          <a:noFill/>
          <a:ln w="1905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cs-CZ" u="sng" dirty="0" smtClean="0">
                <a:effectLst/>
              </a:rPr>
              <a:t>Touchpad</a:t>
            </a:r>
            <a:br>
              <a:rPr lang="cs-CZ" u="sng" dirty="0" smtClean="0">
                <a:effectLst/>
              </a:rPr>
            </a:br>
            <a:endParaRPr lang="cs-CZ" u="sng" dirty="0" smtClean="0">
              <a:effectLst/>
            </a:endParaRP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908050"/>
            <a:ext cx="8435975" cy="4619625"/>
          </a:xfrm>
        </p:spPr>
        <p:txBody>
          <a:bodyPr/>
          <a:lstStyle/>
          <a:p>
            <a:pPr eaLnBrk="1" hangingPunct="1">
              <a:defRPr/>
            </a:pPr>
            <a:endParaRPr lang="cs-CZ" sz="2400" dirty="0" smtClean="0">
              <a:effectLst/>
            </a:endParaRPr>
          </a:p>
          <a:p>
            <a:pPr eaLnBrk="1" hangingPunct="1">
              <a:defRPr/>
            </a:pPr>
            <a:r>
              <a:rPr lang="cs-CZ" dirty="0" smtClean="0">
                <a:effectLst/>
              </a:rPr>
              <a:t>Nejčastější polohovací zařízení u notebooku</a:t>
            </a:r>
          </a:p>
          <a:p>
            <a:pPr eaLnBrk="1" hangingPunct="1">
              <a:defRPr/>
            </a:pPr>
            <a:r>
              <a:rPr lang="cs-CZ" dirty="0" smtClean="0">
                <a:effectLst/>
              </a:rPr>
              <a:t>Snímání elektrické kapacity prstu</a:t>
            </a:r>
          </a:p>
          <a:p>
            <a:pPr eaLnBrk="1" hangingPunct="1">
              <a:defRPr/>
            </a:pPr>
            <a:r>
              <a:rPr lang="cs-CZ" dirty="0" smtClean="0">
                <a:effectLst/>
              </a:rPr>
              <a:t>Může obsahovat i posuvníky</a:t>
            </a:r>
          </a:p>
          <a:p>
            <a:pPr eaLnBrk="1" hangingPunct="1">
              <a:defRPr/>
            </a:pPr>
            <a:endParaRPr lang="cs-CZ" dirty="0" smtClean="0"/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41575" y="3140075"/>
            <a:ext cx="6523038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cs-CZ" u="sng" dirty="0" err="1" smtClean="0">
                <a:effectLst/>
              </a:rPr>
              <a:t>Trackball</a:t>
            </a:r>
            <a:r>
              <a:rPr lang="cs-CZ" u="sng" dirty="0" smtClean="0">
                <a:effectLst/>
              </a:rPr>
              <a:t/>
            </a:r>
            <a:br>
              <a:rPr lang="cs-CZ" u="sng" dirty="0" smtClean="0">
                <a:effectLst/>
              </a:rPr>
            </a:br>
            <a:endParaRPr lang="cs-CZ" u="sng" dirty="0" smtClean="0">
              <a:effectLst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341438"/>
            <a:ext cx="8820150" cy="5040312"/>
          </a:xfrm>
        </p:spPr>
        <p:txBody>
          <a:bodyPr/>
          <a:lstStyle/>
          <a:p>
            <a:pPr eaLnBrk="1" hangingPunct="1"/>
            <a:r>
              <a:rPr lang="cs-CZ" sz="3100" smtClean="0">
                <a:effectLst/>
              </a:rPr>
              <a:t>Velmi podobný „obrácené kuličkové myši“</a:t>
            </a:r>
          </a:p>
          <a:p>
            <a:pPr eaLnBrk="1" hangingPunct="1"/>
            <a:r>
              <a:rPr lang="cs-CZ" sz="3100" smtClean="0">
                <a:effectLst/>
              </a:rPr>
              <a:t>Velmi přesné polohování kurzoru</a:t>
            </a:r>
          </a:p>
          <a:p>
            <a:pPr eaLnBrk="1" hangingPunct="1"/>
            <a:r>
              <a:rPr lang="cs-CZ" sz="3100" smtClean="0">
                <a:effectLst/>
              </a:rPr>
              <a:t>Využití </a:t>
            </a:r>
          </a:p>
          <a:p>
            <a:pPr lvl="1" eaLnBrk="1" hangingPunct="1"/>
            <a:r>
              <a:rPr lang="cs-CZ" sz="2700" smtClean="0">
                <a:effectLst/>
              </a:rPr>
              <a:t>CAD, DTP, grafika …</a:t>
            </a:r>
          </a:p>
          <a:p>
            <a:pPr lvl="1" eaLnBrk="1" hangingPunct="1"/>
            <a:r>
              <a:rPr lang="cs-CZ" sz="2700" smtClean="0">
                <a:effectLst/>
              </a:rPr>
              <a:t>veřejné informační stánky</a:t>
            </a:r>
          </a:p>
          <a:p>
            <a:pPr lvl="1" eaLnBrk="1" hangingPunct="1"/>
            <a:r>
              <a:rPr lang="cs-CZ" sz="2700" smtClean="0">
                <a:effectLst/>
              </a:rPr>
              <a:t>průmyslová výroba</a:t>
            </a:r>
          </a:p>
          <a:p>
            <a:pPr lvl="1" eaLnBrk="1" hangingPunct="1"/>
            <a:r>
              <a:rPr lang="cs-CZ" sz="2700" smtClean="0">
                <a:effectLst/>
              </a:rPr>
              <a:t>postižení lidé s dysfunkcí motoriky</a:t>
            </a:r>
          </a:p>
          <a:p>
            <a:pPr eaLnBrk="1" hangingPunct="1"/>
            <a:r>
              <a:rPr lang="cs-CZ" sz="3100" smtClean="0">
                <a:effectLst/>
              </a:rPr>
              <a:t>Nehodí se pro rychlý pohyb s vysokou přesností</a:t>
            </a:r>
          </a:p>
          <a:p>
            <a:pPr lvl="1" eaLnBrk="1" hangingPunct="1"/>
            <a:r>
              <a:rPr lang="cs-CZ" sz="2700" smtClean="0">
                <a:effectLst/>
              </a:rPr>
              <a:t>pařani neocení </a:t>
            </a:r>
            <a:r>
              <a:rPr lang="cs-CZ" sz="2700" smtClean="0">
                <a:effectLst/>
                <a:sym typeface="Wingdings" pitchFamily="2" charset="2"/>
              </a:rPr>
              <a:t></a:t>
            </a:r>
            <a:endParaRPr lang="cs-CZ" sz="2700" smtClean="0"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cs-CZ" u="sng" dirty="0" err="1" smtClean="0">
                <a:effectLst/>
              </a:rPr>
              <a:t>Trackball</a:t>
            </a:r>
            <a:r>
              <a:rPr lang="cs-CZ" u="sng" dirty="0" smtClean="0">
                <a:effectLst/>
              </a:rPr>
              <a:t/>
            </a:r>
            <a:br>
              <a:rPr lang="cs-CZ" u="sng" dirty="0" smtClean="0">
                <a:effectLst/>
              </a:rPr>
            </a:br>
            <a:endParaRPr lang="cs-CZ" u="sng" dirty="0" smtClean="0">
              <a:effectLst/>
            </a:endParaRPr>
          </a:p>
        </p:txBody>
      </p:sp>
      <p:pic>
        <p:nvPicPr>
          <p:cNvPr id="35843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950" y="1341438"/>
            <a:ext cx="4649788" cy="302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Picture 5" descr="Trackball-Kensington-ExpertMouse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87900" y="3573463"/>
            <a:ext cx="4249738" cy="318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cs-CZ" u="sng" dirty="0" smtClean="0">
                <a:effectLst/>
              </a:rPr>
              <a:t>Trackpoint</a:t>
            </a:r>
            <a:br>
              <a:rPr lang="cs-CZ" u="sng" dirty="0" smtClean="0">
                <a:effectLst/>
              </a:rPr>
            </a:br>
            <a:endParaRPr lang="cs-CZ" u="sng" dirty="0" smtClean="0">
              <a:effectLst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8763"/>
            <a:ext cx="8229600" cy="4114800"/>
          </a:xfrm>
        </p:spPr>
        <p:txBody>
          <a:bodyPr/>
          <a:lstStyle/>
          <a:p>
            <a:pPr eaLnBrk="1" hangingPunct="1"/>
            <a:r>
              <a:rPr lang="cs-CZ" smtClean="0">
                <a:effectLst/>
              </a:rPr>
              <a:t>Miniaturní joystick</a:t>
            </a:r>
          </a:p>
          <a:p>
            <a:pPr eaLnBrk="1" hangingPunct="1"/>
            <a:r>
              <a:rPr lang="cs-CZ" smtClean="0">
                <a:effectLst/>
              </a:rPr>
              <a:t>U notebooků mezi klávesami GHB</a:t>
            </a:r>
          </a:p>
          <a:p>
            <a:pPr eaLnBrk="1" hangingPunct="1"/>
            <a:r>
              <a:rPr lang="cs-CZ" smtClean="0">
                <a:effectLst/>
              </a:rPr>
              <a:t>Šetří místo</a:t>
            </a:r>
          </a:p>
          <a:p>
            <a:pPr eaLnBrk="1" hangingPunct="1"/>
            <a:r>
              <a:rPr lang="cs-CZ" smtClean="0">
                <a:effectLst/>
              </a:rPr>
              <a:t>Nemá tlačítka</a:t>
            </a:r>
          </a:p>
        </p:txBody>
      </p:sp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11638" y="2740025"/>
            <a:ext cx="4752975" cy="400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cs-CZ" u="sng" dirty="0" smtClean="0">
                <a:effectLst/>
              </a:rPr>
              <a:t>Světelné pero</a:t>
            </a:r>
            <a:br>
              <a:rPr lang="cs-CZ" u="sng" dirty="0" smtClean="0">
                <a:effectLst/>
              </a:rPr>
            </a:br>
            <a:endParaRPr lang="cs-CZ" u="sng" dirty="0" smtClean="0">
              <a:effectLst/>
            </a:endParaRP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950" y="1412875"/>
            <a:ext cx="8229600" cy="4114800"/>
          </a:xfrm>
        </p:spPr>
        <p:txBody>
          <a:bodyPr/>
          <a:lstStyle/>
          <a:p>
            <a:pPr eaLnBrk="1" hangingPunct="1"/>
            <a:r>
              <a:rPr lang="cs-CZ" sz="2800" smtClean="0">
                <a:effectLst/>
              </a:rPr>
              <a:t>Přímý kontakt s monitorem</a:t>
            </a:r>
          </a:p>
          <a:p>
            <a:pPr lvl="1" eaLnBrk="1" hangingPunct="1">
              <a:buFont typeface="Arial" charset="0"/>
              <a:buChar char="•"/>
            </a:pPr>
            <a:r>
              <a:rPr lang="cs-CZ" sz="2400" smtClean="0">
                <a:effectLst/>
              </a:rPr>
              <a:t>funguje jen u CRT</a:t>
            </a:r>
          </a:p>
          <a:p>
            <a:pPr eaLnBrk="1" hangingPunct="1"/>
            <a:r>
              <a:rPr lang="cs-CZ" sz="2800" smtClean="0">
                <a:effectLst/>
              </a:rPr>
              <a:t>Princip</a:t>
            </a:r>
          </a:p>
          <a:p>
            <a:pPr lvl="1" eaLnBrk="1" hangingPunct="1">
              <a:buFont typeface="Arial" charset="0"/>
              <a:buChar char="•"/>
            </a:pPr>
            <a:r>
              <a:rPr lang="cs-CZ" sz="2400" smtClean="0">
                <a:effectLst/>
              </a:rPr>
              <a:t>pero generuje elektrický impulz v momentu, kdy se střetne s paprskem elektronů vysílaných monitorem</a:t>
            </a:r>
          </a:p>
          <a:p>
            <a:pPr eaLnBrk="1" hangingPunct="1"/>
            <a:r>
              <a:rPr lang="cs-CZ" sz="2800" smtClean="0">
                <a:effectLst/>
              </a:rPr>
              <a:t>Využití</a:t>
            </a:r>
          </a:p>
          <a:p>
            <a:pPr lvl="1" eaLnBrk="1" hangingPunct="1">
              <a:buFont typeface="Arial" charset="0"/>
              <a:buChar char="•"/>
            </a:pPr>
            <a:r>
              <a:rPr lang="cs-CZ" sz="2400" smtClean="0">
                <a:effectLst/>
              </a:rPr>
              <a:t>dříve kreslení na obrazovce</a:t>
            </a:r>
          </a:p>
          <a:p>
            <a:pPr lvl="1" eaLnBrk="1" hangingPunct="1">
              <a:buFont typeface="Arial" charset="0"/>
              <a:buChar char="•"/>
            </a:pPr>
            <a:r>
              <a:rPr lang="cs-CZ" sz="2400" smtClean="0">
                <a:effectLst/>
              </a:rPr>
              <a:t>dnes herní automaty (pistole)</a:t>
            </a:r>
          </a:p>
        </p:txBody>
      </p:sp>
      <p:pic>
        <p:nvPicPr>
          <p:cNvPr id="37892" name="Picture 6" descr="Soubor:HypertextEditingSystemConsoleBrownUniv196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35600" y="115888"/>
            <a:ext cx="3600450" cy="278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8" descr="http://www.8bity.cz/wp-content/uploads/2011/07/IMG_1778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32363" y="3681413"/>
            <a:ext cx="4176712" cy="313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cs-CZ" u="sng" dirty="0" smtClean="0">
                <a:effectLst/>
              </a:rPr>
              <a:t>Tablet</a:t>
            </a:r>
            <a:br>
              <a:rPr lang="cs-CZ" u="sng" dirty="0" smtClean="0">
                <a:effectLst/>
              </a:rPr>
            </a:br>
            <a:endParaRPr lang="cs-CZ" u="sng" dirty="0" smtClean="0">
              <a:effectLst/>
            </a:endParaRPr>
          </a:p>
        </p:txBody>
      </p:sp>
      <p:sp>
        <p:nvSpPr>
          <p:cNvPr id="38915" name="Zástupný symbol pro obsah 2"/>
          <p:cNvSpPr>
            <a:spLocks noGrp="1"/>
          </p:cNvSpPr>
          <p:nvPr>
            <p:ph sz="quarter" idx="1"/>
          </p:nvPr>
        </p:nvSpPr>
        <p:spPr>
          <a:xfrm>
            <a:off x="71438" y="1268413"/>
            <a:ext cx="9072562" cy="4114800"/>
          </a:xfrm>
        </p:spPr>
        <p:txBody>
          <a:bodyPr/>
          <a:lstStyle/>
          <a:p>
            <a:pPr eaLnBrk="1" hangingPunct="1"/>
            <a:r>
              <a:rPr lang="cs-CZ" sz="2600" smtClean="0">
                <a:effectLst/>
                <a:cs typeface="Tahoma" charset="0"/>
              </a:rPr>
              <a:t>Síť horizontálních a vertikálních vodičů reagujících na pero</a:t>
            </a:r>
          </a:p>
          <a:p>
            <a:pPr eaLnBrk="1" hangingPunct="1"/>
            <a:r>
              <a:rPr lang="cs-CZ" sz="2600" smtClean="0">
                <a:effectLst/>
                <a:cs typeface="Tahoma" charset="0"/>
              </a:rPr>
              <a:t>Používá se zejména v CAD či grafických programech</a:t>
            </a:r>
          </a:p>
          <a:p>
            <a:pPr eaLnBrk="1" hangingPunct="1"/>
            <a:r>
              <a:rPr lang="cs-CZ" sz="2600" smtClean="0">
                <a:effectLst/>
                <a:cs typeface="Tahoma" charset="0"/>
              </a:rPr>
              <a:t>Citlivé na tlak </a:t>
            </a:r>
            <a:r>
              <a:rPr lang="cs-CZ" sz="2600" smtClean="0">
                <a:effectLst/>
                <a:cs typeface="Tahoma" charset="0"/>
                <a:sym typeface="Wingdings" pitchFamily="2" charset="2"/>
              </a:rPr>
              <a:t> </a:t>
            </a:r>
            <a:r>
              <a:rPr lang="cs-CZ" sz="2600" smtClean="0">
                <a:effectLst/>
                <a:cs typeface="Tahoma" charset="0"/>
              </a:rPr>
              <a:t>možno měnit tloušťku čáry</a:t>
            </a:r>
          </a:p>
          <a:p>
            <a:pPr eaLnBrk="1" hangingPunct="1"/>
            <a:r>
              <a:rPr lang="cs-CZ" sz="2600" smtClean="0">
                <a:effectLst/>
                <a:cs typeface="Tahoma" charset="0"/>
              </a:rPr>
              <a:t>LCD tablety </a:t>
            </a:r>
            <a:r>
              <a:rPr lang="cs-CZ" sz="2600" smtClean="0">
                <a:effectLst/>
                <a:cs typeface="Tahoma" charset="0"/>
                <a:sym typeface="Wingdings" pitchFamily="2" charset="2"/>
              </a:rPr>
              <a:t></a:t>
            </a:r>
            <a:r>
              <a:rPr lang="cs-CZ" sz="2600" smtClean="0">
                <a:effectLst/>
                <a:cs typeface="Tahoma" charset="0"/>
              </a:rPr>
              <a:t> kreslení přímo na monitoru</a:t>
            </a:r>
          </a:p>
        </p:txBody>
      </p:sp>
      <p:pic>
        <p:nvPicPr>
          <p:cNvPr id="38916" name="Picture 2" descr="http://upload.wikimedia.org/wikipedia/commons/e/ec/Graphics_table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19700" y="3151188"/>
            <a:ext cx="3495675" cy="362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4313" y="3286125"/>
            <a:ext cx="4764087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cs-CZ" u="sng" dirty="0" err="1" smtClean="0">
                <a:effectLst/>
              </a:rPr>
              <a:t>Touchscreen</a:t>
            </a:r>
            <a:r>
              <a:rPr lang="cs-CZ" u="sng" dirty="0" smtClean="0">
                <a:effectLst/>
              </a:rPr>
              <a:t/>
            </a:r>
            <a:br>
              <a:rPr lang="cs-CZ" u="sng" dirty="0" smtClean="0">
                <a:effectLst/>
              </a:rPr>
            </a:br>
            <a:endParaRPr lang="cs-CZ" u="sng" dirty="0" smtClean="0">
              <a:effectLst/>
            </a:endParaRP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341438"/>
            <a:ext cx="8929687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cs-CZ" sz="2900" dirty="0" smtClean="0">
                <a:effectLst/>
              </a:rPr>
              <a:t>Monitor či LCD displej umožňující ovládání dotykem</a:t>
            </a:r>
          </a:p>
          <a:p>
            <a:pPr eaLnBrk="1" hangingPunct="1">
              <a:lnSpc>
                <a:spcPct val="90000"/>
              </a:lnSpc>
            </a:pPr>
            <a:r>
              <a:rPr lang="cs-CZ" sz="2900" dirty="0" smtClean="0">
                <a:effectLst/>
              </a:rPr>
              <a:t>Odporový, kapacitní, akustický nebo optický princip</a:t>
            </a:r>
          </a:p>
          <a:p>
            <a:pPr eaLnBrk="1" hangingPunct="1">
              <a:lnSpc>
                <a:spcPct val="90000"/>
              </a:lnSpc>
            </a:pPr>
            <a:r>
              <a:rPr lang="cs-CZ" sz="2900" dirty="0" smtClean="0">
                <a:effectLst/>
              </a:rPr>
              <a:t>Objeven v 70. letech 20. století</a:t>
            </a:r>
          </a:p>
          <a:p>
            <a:pPr eaLnBrk="1" hangingPunct="1">
              <a:lnSpc>
                <a:spcPct val="90000"/>
              </a:lnSpc>
            </a:pPr>
            <a:r>
              <a:rPr lang="cs-CZ" sz="2900" dirty="0" smtClean="0">
                <a:effectLst/>
              </a:rPr>
              <a:t>Ovládání prstem či </a:t>
            </a:r>
            <a:r>
              <a:rPr lang="cs-CZ" sz="2900" dirty="0" err="1" smtClean="0">
                <a:effectLst/>
              </a:rPr>
              <a:t>stylusem</a:t>
            </a:r>
            <a:endParaRPr lang="cs-CZ" sz="2900" dirty="0" smtClean="0">
              <a:effectLst/>
            </a:endParaRPr>
          </a:p>
          <a:p>
            <a:pPr eaLnBrk="1" hangingPunct="1">
              <a:lnSpc>
                <a:spcPct val="90000"/>
              </a:lnSpc>
            </a:pPr>
            <a:r>
              <a:rPr lang="cs-CZ" sz="2900" dirty="0" smtClean="0">
                <a:effectLst/>
              </a:rPr>
              <a:t>Použití </a:t>
            </a:r>
          </a:p>
          <a:p>
            <a:pPr lvl="1" eaLnBrk="1" hangingPunct="1">
              <a:lnSpc>
                <a:spcPct val="90000"/>
              </a:lnSpc>
              <a:buFont typeface="Arial" charset="0"/>
              <a:buChar char="•"/>
            </a:pPr>
            <a:r>
              <a:rPr lang="cs-CZ" sz="2600" dirty="0" smtClean="0">
                <a:effectLst/>
              </a:rPr>
              <a:t>PDA, MDA</a:t>
            </a:r>
          </a:p>
          <a:p>
            <a:pPr lvl="1" eaLnBrk="1" hangingPunct="1">
              <a:lnSpc>
                <a:spcPct val="90000"/>
              </a:lnSpc>
              <a:buFont typeface="Arial" charset="0"/>
              <a:buChar char="•"/>
            </a:pPr>
            <a:r>
              <a:rPr lang="cs-CZ" sz="2600" dirty="0" smtClean="0">
                <a:effectLst/>
              </a:rPr>
              <a:t>mobilní telefony</a:t>
            </a:r>
          </a:p>
          <a:p>
            <a:pPr lvl="1" eaLnBrk="1" hangingPunct="1">
              <a:lnSpc>
                <a:spcPct val="90000"/>
              </a:lnSpc>
              <a:buFont typeface="Arial" charset="0"/>
              <a:buChar char="•"/>
            </a:pPr>
            <a:r>
              <a:rPr lang="cs-CZ" sz="2600" dirty="0" smtClean="0">
                <a:effectLst/>
              </a:rPr>
              <a:t>veřejné terminály</a:t>
            </a:r>
          </a:p>
          <a:p>
            <a:pPr lvl="1" eaLnBrk="1" hangingPunct="1">
              <a:lnSpc>
                <a:spcPct val="90000"/>
              </a:lnSpc>
              <a:buFont typeface="Arial" charset="0"/>
              <a:buChar char="•"/>
            </a:pPr>
            <a:r>
              <a:rPr lang="cs-CZ" sz="2600" dirty="0" smtClean="0">
                <a:effectLst/>
              </a:rPr>
              <a:t>GPS navigace</a:t>
            </a:r>
          </a:p>
          <a:p>
            <a:pPr lvl="1" eaLnBrk="1" hangingPunct="1">
              <a:lnSpc>
                <a:spcPct val="90000"/>
              </a:lnSpc>
              <a:buFont typeface="Arial" charset="0"/>
              <a:buChar char="•"/>
            </a:pPr>
            <a:r>
              <a:rPr lang="cs-CZ" sz="2600" dirty="0">
                <a:effectLst/>
              </a:rPr>
              <a:t>a</a:t>
            </a:r>
            <a:r>
              <a:rPr lang="cs-CZ" sz="2600" dirty="0" smtClean="0">
                <a:effectLst/>
              </a:rPr>
              <a:t> další …</a:t>
            </a:r>
          </a:p>
          <a:p>
            <a:pPr lvl="1" eaLnBrk="1" hangingPunct="1">
              <a:lnSpc>
                <a:spcPct val="90000"/>
              </a:lnSpc>
            </a:pPr>
            <a:endParaRPr lang="cs-CZ" sz="2400" dirty="0" smtClean="0"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cs-CZ" u="sng" dirty="0" err="1" smtClean="0">
                <a:effectLst/>
              </a:rPr>
              <a:t>Touchscreen</a:t>
            </a:r>
            <a:r>
              <a:rPr lang="cs-CZ" u="sng" dirty="0" smtClean="0">
                <a:effectLst/>
              </a:rPr>
              <a:t/>
            </a:r>
            <a:br>
              <a:rPr lang="cs-CZ" u="sng" dirty="0" smtClean="0">
                <a:effectLst/>
              </a:rPr>
            </a:br>
            <a:endParaRPr lang="cs-CZ" u="sng" dirty="0" smtClean="0">
              <a:effectLst/>
            </a:endParaRPr>
          </a:p>
        </p:txBody>
      </p:sp>
      <p:pic>
        <p:nvPicPr>
          <p:cNvPr id="130054" name="Picture 6" descr="tscr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484313"/>
            <a:ext cx="6478588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130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cs-CZ" u="sng" dirty="0" smtClean="0">
                <a:effectLst/>
              </a:rPr>
              <a:t>3D polohovací zařízení</a:t>
            </a:r>
            <a:br>
              <a:rPr lang="cs-CZ" u="sng" dirty="0" smtClean="0">
                <a:effectLst/>
              </a:rPr>
            </a:br>
            <a:endParaRPr lang="cs-CZ" u="sng" dirty="0" smtClean="0">
              <a:effectLst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052513"/>
            <a:ext cx="8229600" cy="2447925"/>
          </a:xfrm>
        </p:spPr>
        <p:txBody>
          <a:bodyPr/>
          <a:lstStyle/>
          <a:p>
            <a:pPr eaLnBrk="1" hangingPunct="1"/>
            <a:endParaRPr lang="cs-CZ" smtClean="0">
              <a:effectLst/>
            </a:endParaRPr>
          </a:p>
          <a:p>
            <a:pPr eaLnBrk="1" hangingPunct="1"/>
            <a:r>
              <a:rPr lang="cs-CZ" smtClean="0">
                <a:effectLst/>
              </a:rPr>
              <a:t>Pro 3D modelování</a:t>
            </a:r>
          </a:p>
          <a:p>
            <a:pPr eaLnBrk="1" hangingPunct="1"/>
            <a:r>
              <a:rPr lang="cs-CZ" smtClean="0">
                <a:effectLst/>
              </a:rPr>
              <a:t>Snadné přibližování a natáčení 3D modelu</a:t>
            </a:r>
          </a:p>
          <a:p>
            <a:pPr eaLnBrk="1" hangingPunct="1"/>
            <a:r>
              <a:rPr lang="cs-CZ" smtClean="0">
                <a:effectLst/>
              </a:rPr>
              <a:t>Zvyšuje efektivitu práce až o 30%</a:t>
            </a:r>
          </a:p>
          <a:p>
            <a:pPr eaLnBrk="1" hangingPunct="1">
              <a:buFontTx/>
              <a:buNone/>
            </a:pPr>
            <a:endParaRPr lang="cs-CZ" smtClean="0">
              <a:effectLst/>
            </a:endParaRPr>
          </a:p>
        </p:txBody>
      </p:sp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0825" y="3429000"/>
            <a:ext cx="8642350" cy="329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cs-CZ" u="sng" dirty="0" err="1" smtClean="0">
                <a:effectLst/>
              </a:rPr>
              <a:t>SpaceBall</a:t>
            </a:r>
            <a:r>
              <a:rPr lang="cs-CZ" u="sng" dirty="0" smtClean="0">
                <a:effectLst/>
              </a:rPr>
              <a:t/>
            </a:r>
            <a:br>
              <a:rPr lang="cs-CZ" u="sng" dirty="0" smtClean="0">
                <a:effectLst/>
              </a:rPr>
            </a:br>
            <a:endParaRPr lang="cs-CZ" u="sng" dirty="0" smtClean="0">
              <a:effectLst/>
            </a:endParaRPr>
          </a:p>
        </p:txBody>
      </p:sp>
      <p:pic>
        <p:nvPicPr>
          <p:cNvPr id="43011" name="Picture 4" descr="spaceball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98513" y="1341438"/>
            <a:ext cx="7445375" cy="542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u="sng" dirty="0" smtClean="0">
                <a:effectLst/>
              </a:rPr>
              <a:t>Konektory</a:t>
            </a:r>
            <a:br>
              <a:rPr lang="cs-CZ" u="sng" dirty="0" smtClean="0">
                <a:effectLst/>
              </a:rPr>
            </a:br>
            <a:endParaRPr lang="cs-CZ" u="sng" dirty="0" smtClean="0">
              <a:effectLst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68413"/>
            <a:ext cx="5543550" cy="4637087"/>
          </a:xfrm>
        </p:spPr>
        <p:txBody>
          <a:bodyPr/>
          <a:lstStyle/>
          <a:p>
            <a:endParaRPr lang="cs-CZ" b="1" smtClean="0">
              <a:effectLst/>
            </a:endParaRPr>
          </a:p>
          <a:p>
            <a:r>
              <a:rPr lang="cs-CZ" smtClean="0">
                <a:effectLst/>
              </a:rPr>
              <a:t>DIN (PS/1)</a:t>
            </a:r>
          </a:p>
          <a:p>
            <a:pPr lvl="1">
              <a:buFont typeface="Arial" charset="0"/>
              <a:buChar char="•"/>
            </a:pPr>
            <a:r>
              <a:rPr lang="cs-CZ" smtClean="0">
                <a:effectLst/>
              </a:rPr>
              <a:t>použit u klávesnice XT</a:t>
            </a:r>
          </a:p>
          <a:p>
            <a:endParaRPr lang="cs-CZ" sz="2800" smtClean="0">
              <a:effectLst/>
            </a:endParaRPr>
          </a:p>
          <a:p>
            <a:r>
              <a:rPr lang="cs-CZ" smtClean="0">
                <a:effectLst/>
              </a:rPr>
              <a:t>PS/2 (Mini-Din) </a:t>
            </a:r>
          </a:p>
          <a:p>
            <a:pPr lvl="1">
              <a:buFont typeface="Arial" charset="0"/>
              <a:buChar char="•"/>
            </a:pPr>
            <a:r>
              <a:rPr lang="cs-CZ" b="1" smtClean="0">
                <a:effectLst/>
              </a:rPr>
              <a:t>n</a:t>
            </a:r>
            <a:r>
              <a:rPr lang="cs-CZ" smtClean="0">
                <a:effectLst/>
              </a:rPr>
              <a:t>ástupce konektoru DIN </a:t>
            </a:r>
          </a:p>
          <a:p>
            <a:pPr>
              <a:buFont typeface="Wingdings" pitchFamily="2" charset="2"/>
              <a:buNone/>
            </a:pPr>
            <a:endParaRPr lang="cs-CZ" sz="2400" smtClean="0">
              <a:effectLst/>
            </a:endParaRPr>
          </a:p>
          <a:p>
            <a:r>
              <a:rPr lang="cs-CZ" smtClean="0">
                <a:effectLst/>
              </a:rPr>
              <a:t>USB </a:t>
            </a:r>
          </a:p>
          <a:p>
            <a:pPr lvl="1">
              <a:buFont typeface="Arial" charset="0"/>
              <a:buChar char="•"/>
            </a:pPr>
            <a:r>
              <a:rPr lang="cs-CZ" smtClean="0">
                <a:effectLst/>
              </a:rPr>
              <a:t>dnes nejpoužívanější způsob</a:t>
            </a:r>
          </a:p>
          <a:p>
            <a:pPr>
              <a:buFont typeface="Wingdings" pitchFamily="2" charset="2"/>
              <a:buNone/>
            </a:pPr>
            <a:endParaRPr lang="cs-CZ" sz="2400" b="1" smtClean="0">
              <a:effectLst/>
            </a:endParaRPr>
          </a:p>
          <a:p>
            <a:pPr>
              <a:buFont typeface="Wingdings" pitchFamily="2" charset="2"/>
              <a:buNone/>
            </a:pPr>
            <a:endParaRPr lang="cs-CZ" sz="2400" smtClean="0">
              <a:effectLst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84925" y="1214438"/>
            <a:ext cx="1643063" cy="1800225"/>
          </a:xfrm>
          <a:prstGeom prst="rect">
            <a:avLst/>
          </a:prstGeom>
          <a:noFill/>
          <a:ln w="222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56325" y="3338513"/>
            <a:ext cx="2071688" cy="1473200"/>
          </a:xfrm>
          <a:prstGeom prst="rect">
            <a:avLst/>
          </a:prstGeom>
          <a:noFill/>
          <a:ln w="222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84925" y="5072063"/>
            <a:ext cx="1643063" cy="1625600"/>
          </a:xfrm>
          <a:prstGeom prst="rect">
            <a:avLst/>
          </a:prstGeom>
          <a:noFill/>
          <a:ln w="222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cs-CZ" u="sng" dirty="0" err="1" smtClean="0">
                <a:effectLst/>
              </a:rPr>
              <a:t>SpacePilot</a:t>
            </a:r>
            <a:r>
              <a:rPr lang="cs-CZ" u="sng" dirty="0" smtClean="0">
                <a:effectLst/>
              </a:rPr>
              <a:t/>
            </a:r>
            <a:br>
              <a:rPr lang="cs-CZ" u="sng" dirty="0" smtClean="0">
                <a:effectLst/>
              </a:rPr>
            </a:br>
            <a:endParaRPr lang="cs-CZ" u="sng" dirty="0" smtClean="0">
              <a:effectLst/>
            </a:endParaRPr>
          </a:p>
        </p:txBody>
      </p:sp>
      <p:pic>
        <p:nvPicPr>
          <p:cNvPr id="4403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95738" y="149225"/>
            <a:ext cx="4159250" cy="666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cs-CZ" u="sng" dirty="0" err="1" smtClean="0">
                <a:effectLst/>
              </a:rPr>
              <a:t>SpaceExplorer</a:t>
            </a:r>
            <a:r>
              <a:rPr lang="cs-CZ" dirty="0" smtClean="0"/>
              <a:t/>
            </a:r>
            <a:br>
              <a:rPr lang="cs-CZ" dirty="0" smtClean="0"/>
            </a:br>
            <a:endParaRPr lang="cs-CZ" dirty="0" smtClean="0"/>
          </a:p>
        </p:txBody>
      </p:sp>
      <p:pic>
        <p:nvPicPr>
          <p:cNvPr id="45059" name="Picture 4" descr="http://rwlabs.com/images/articles/3dconnexion/space_explorer/spaceexplorer_00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341438"/>
            <a:ext cx="6408737" cy="543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cs-CZ" u="sng" dirty="0" err="1" smtClean="0">
                <a:effectLst/>
              </a:rPr>
              <a:t>SpaceNavigator</a:t>
            </a:r>
            <a:r>
              <a:rPr lang="cs-CZ" dirty="0" smtClean="0"/>
              <a:t/>
            </a:r>
            <a:br>
              <a:rPr lang="cs-CZ" dirty="0" smtClean="0"/>
            </a:br>
            <a:endParaRPr lang="cs-CZ" dirty="0" smtClean="0"/>
          </a:p>
        </p:txBody>
      </p:sp>
      <p:pic>
        <p:nvPicPr>
          <p:cNvPr id="46083" name="Picture 2" descr="http://images.digitalmedianet.com/2007/Week_20/lciq5p8b/story/spacetravel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35150" y="1341438"/>
            <a:ext cx="5616575" cy="538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cs-CZ" u="sng" dirty="0" err="1" smtClean="0">
                <a:effectLst/>
              </a:rPr>
              <a:t>SpaceTraveler</a:t>
            </a:r>
            <a:r>
              <a:rPr lang="cs-CZ" dirty="0" smtClean="0"/>
              <a:t/>
            </a:r>
            <a:br>
              <a:rPr lang="cs-CZ" dirty="0" smtClean="0"/>
            </a:br>
            <a:endParaRPr lang="cs-CZ" dirty="0" smtClean="0"/>
          </a:p>
        </p:txBody>
      </p:sp>
      <p:pic>
        <p:nvPicPr>
          <p:cNvPr id="47107" name="Picture 2" descr="http://www.inition.co.uk/sites/default/files/styles/feature_image/public/3D%20connexion%20SpaceTraveler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1288" y="1412875"/>
            <a:ext cx="8894762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cs-CZ" u="sng" dirty="0" smtClean="0">
                <a:effectLst/>
              </a:rPr>
              <a:t>Herní zařízení</a:t>
            </a:r>
            <a:br>
              <a:rPr lang="cs-CZ" u="sng" dirty="0" smtClean="0">
                <a:effectLst/>
              </a:rPr>
            </a:br>
            <a:endParaRPr lang="cs-CZ" u="sng" dirty="0" smtClean="0">
              <a:effectLst/>
            </a:endParaRP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cs-CZ" smtClean="0">
              <a:effectLst/>
            </a:endParaRPr>
          </a:p>
          <a:p>
            <a:pPr eaLnBrk="1" hangingPunct="1"/>
            <a:r>
              <a:rPr lang="cs-CZ" smtClean="0">
                <a:effectLst/>
              </a:rPr>
              <a:t>Zvýšení požitku ze hry</a:t>
            </a:r>
          </a:p>
          <a:p>
            <a:pPr eaLnBrk="1" hangingPunct="1"/>
            <a:r>
              <a:rPr lang="cs-CZ" smtClean="0">
                <a:effectLst/>
              </a:rPr>
              <a:t>Simulace ovládání vozů a letadel</a:t>
            </a:r>
          </a:p>
          <a:p>
            <a:pPr eaLnBrk="1" hangingPunct="1"/>
            <a:r>
              <a:rPr lang="cs-CZ" smtClean="0">
                <a:effectLst/>
              </a:rPr>
              <a:t>Reakce zařízení na situace ve hře</a:t>
            </a:r>
          </a:p>
          <a:p>
            <a:pPr lvl="1" eaLnBrk="1" hangingPunct="1">
              <a:buFont typeface="Arial" charset="0"/>
              <a:buChar char="•"/>
            </a:pPr>
            <a:r>
              <a:rPr lang="cs-CZ" smtClean="0">
                <a:effectLst/>
              </a:rPr>
              <a:t>zpětná vazba (Force Feedback)</a:t>
            </a:r>
          </a:p>
          <a:p>
            <a:pPr eaLnBrk="1" hangingPunct="1">
              <a:buFontTx/>
              <a:buNone/>
            </a:pPr>
            <a:endParaRPr lang="cs-CZ" smtClean="0"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cs-CZ" u="sng" dirty="0" err="1" smtClean="0">
                <a:effectLst/>
              </a:rPr>
              <a:t>Gamepad</a:t>
            </a:r>
            <a:r>
              <a:rPr lang="cs-CZ" u="sng" dirty="0" smtClean="0">
                <a:effectLst/>
              </a:rPr>
              <a:t> (</a:t>
            </a:r>
            <a:r>
              <a:rPr lang="cs-CZ" u="sng" dirty="0" err="1" smtClean="0">
                <a:effectLst/>
              </a:rPr>
              <a:t>Joypad</a:t>
            </a:r>
            <a:r>
              <a:rPr lang="cs-CZ" u="sng" dirty="0" smtClean="0">
                <a:effectLst/>
              </a:rPr>
              <a:t>)</a:t>
            </a:r>
            <a:br>
              <a:rPr lang="cs-CZ" u="sng" dirty="0" smtClean="0">
                <a:effectLst/>
              </a:rPr>
            </a:br>
            <a:endParaRPr lang="cs-CZ" u="sng" dirty="0" smtClean="0">
              <a:effectLst/>
            </a:endParaRP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484313"/>
            <a:ext cx="8675688" cy="4953000"/>
          </a:xfrm>
        </p:spPr>
        <p:txBody>
          <a:bodyPr/>
          <a:lstStyle/>
          <a:p>
            <a:pPr eaLnBrk="1" hangingPunct="1"/>
            <a:r>
              <a:rPr lang="cs-CZ" smtClean="0">
                <a:effectLst/>
              </a:rPr>
              <a:t>Zejména konzole</a:t>
            </a:r>
          </a:p>
          <a:p>
            <a:pPr eaLnBrk="1" hangingPunct="1"/>
            <a:r>
              <a:rPr lang="cs-CZ" smtClean="0">
                <a:effectLst/>
              </a:rPr>
              <a:t>Ovládání počítačových her, videoher</a:t>
            </a:r>
          </a:p>
          <a:p>
            <a:pPr eaLnBrk="1" hangingPunct="1"/>
            <a:r>
              <a:rPr lang="cs-CZ" smtClean="0">
                <a:effectLst/>
              </a:rPr>
              <a:t>Různé množství programovatelných tlačítek</a:t>
            </a:r>
          </a:p>
          <a:p>
            <a:pPr eaLnBrk="1" hangingPunct="1"/>
            <a:r>
              <a:rPr lang="cs-CZ" smtClean="0">
                <a:effectLst/>
              </a:rPr>
              <a:t>DualShock (vibrace)</a:t>
            </a:r>
          </a:p>
          <a:p>
            <a:pPr eaLnBrk="1" hangingPunct="1"/>
            <a:endParaRPr lang="cs-CZ" smtClean="0">
              <a:effectLst/>
            </a:endParaRPr>
          </a:p>
        </p:txBody>
      </p:sp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27538" y="3284538"/>
            <a:ext cx="4608512" cy="345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cs-CZ" u="sng" dirty="0" smtClean="0">
                <a:effectLst/>
              </a:rPr>
              <a:t>Joystick</a:t>
            </a:r>
            <a:br>
              <a:rPr lang="cs-CZ" u="sng" dirty="0" smtClean="0">
                <a:effectLst/>
              </a:rPr>
            </a:br>
            <a:r>
              <a:rPr lang="cs-CZ" u="sng" dirty="0" smtClean="0">
                <a:effectLst/>
              </a:rPr>
              <a:t> 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57325"/>
            <a:ext cx="8229600" cy="4114800"/>
          </a:xfrm>
        </p:spPr>
        <p:txBody>
          <a:bodyPr/>
          <a:lstStyle/>
          <a:p>
            <a:pPr eaLnBrk="1" hangingPunct="1"/>
            <a:r>
              <a:rPr lang="cs-CZ" smtClean="0">
                <a:effectLst/>
              </a:rPr>
              <a:t>Pohyblivá páka umístěná na základně</a:t>
            </a:r>
          </a:p>
          <a:p>
            <a:pPr eaLnBrk="1" hangingPunct="1"/>
            <a:r>
              <a:rPr lang="cs-CZ" smtClean="0">
                <a:effectLst/>
              </a:rPr>
              <a:t>Dříve analogové, dnes digitální</a:t>
            </a:r>
          </a:p>
          <a:p>
            <a:pPr eaLnBrk="1" hangingPunct="1"/>
            <a:r>
              <a:rPr lang="cs-CZ" smtClean="0">
                <a:effectLst/>
              </a:rPr>
              <a:t>Force FeedBack (vibrace, nárazy)</a:t>
            </a:r>
          </a:p>
        </p:txBody>
      </p:sp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3600" y="3213100"/>
            <a:ext cx="3714750" cy="357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6" descr="http://amigakit.leamancomputing.com/catalog/images/competition-pro-us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5650" y="3159125"/>
            <a:ext cx="3240088" cy="363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cs-CZ" u="sng" dirty="0" smtClean="0">
                <a:effectLst/>
              </a:rPr>
              <a:t>Joystick s </a:t>
            </a:r>
            <a:r>
              <a:rPr lang="cs-CZ" u="sng" dirty="0" err="1" smtClean="0">
                <a:effectLst/>
              </a:rPr>
              <a:t>trackballem</a:t>
            </a:r>
            <a:r>
              <a:rPr lang="cs-CZ" u="sng" dirty="0" smtClean="0">
                <a:effectLst/>
              </a:rPr>
              <a:t/>
            </a:r>
            <a:br>
              <a:rPr lang="cs-CZ" u="sng" dirty="0" smtClean="0">
                <a:effectLst/>
              </a:rPr>
            </a:br>
            <a:r>
              <a:rPr lang="cs-CZ" u="sng" dirty="0" smtClean="0">
                <a:effectLst/>
              </a:rPr>
              <a:t> </a:t>
            </a:r>
          </a:p>
        </p:txBody>
      </p:sp>
      <p:pic>
        <p:nvPicPr>
          <p:cNvPr id="135174" name="Picture 6" descr="zaj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7088" y="1412875"/>
            <a:ext cx="7197725" cy="511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135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cs-CZ" u="sng" dirty="0" smtClean="0">
                <a:effectLst/>
              </a:rPr>
              <a:t>Joystick z Lega</a:t>
            </a:r>
            <a:br>
              <a:rPr lang="cs-CZ" u="sng" dirty="0" smtClean="0">
                <a:effectLst/>
              </a:rPr>
            </a:br>
            <a:r>
              <a:rPr lang="cs-CZ" u="sng" dirty="0" smtClean="0">
                <a:effectLst/>
              </a:rPr>
              <a:t> </a:t>
            </a:r>
          </a:p>
        </p:txBody>
      </p:sp>
      <p:pic>
        <p:nvPicPr>
          <p:cNvPr id="137220" name="Picture 4" descr="zaj0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484313"/>
            <a:ext cx="6697663" cy="5024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137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cs-CZ" u="sng" dirty="0" smtClean="0">
                <a:effectLst/>
              </a:rPr>
              <a:t>Volant</a:t>
            </a:r>
            <a:br>
              <a:rPr lang="cs-CZ" u="sng" dirty="0" smtClean="0">
                <a:effectLst/>
              </a:rPr>
            </a:br>
            <a:r>
              <a:rPr lang="cs-CZ" u="sng" dirty="0" smtClean="0">
                <a:effectLst/>
              </a:rPr>
              <a:t> 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401763"/>
            <a:ext cx="8229600" cy="4114800"/>
          </a:xfrm>
        </p:spPr>
        <p:txBody>
          <a:bodyPr/>
          <a:lstStyle/>
          <a:p>
            <a:pPr eaLnBrk="1" hangingPunct="1"/>
            <a:r>
              <a:rPr lang="cs-CZ" smtClean="0">
                <a:effectLst/>
              </a:rPr>
              <a:t>Realistické chování (Force Feedback)</a:t>
            </a:r>
          </a:p>
          <a:p>
            <a:pPr eaLnBrk="1" hangingPunct="1"/>
            <a:r>
              <a:rPr lang="cs-CZ" smtClean="0">
                <a:effectLst/>
              </a:rPr>
              <a:t>Pedály, řadící páka</a:t>
            </a:r>
          </a:p>
          <a:p>
            <a:pPr eaLnBrk="1" hangingPunct="1"/>
            <a:r>
              <a:rPr lang="cs-CZ" smtClean="0">
                <a:effectLst/>
              </a:rPr>
              <a:t>Programovatelná tlačítka</a:t>
            </a:r>
          </a:p>
          <a:p>
            <a:pPr eaLnBrk="1" hangingPunct="1"/>
            <a:endParaRPr lang="cs-CZ" smtClean="0">
              <a:effectLst/>
            </a:endParaRPr>
          </a:p>
        </p:txBody>
      </p:sp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84288" y="3214688"/>
            <a:ext cx="6527800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u="sng" dirty="0" smtClean="0">
                <a:effectLst/>
              </a:rPr>
              <a:t>Klávesnice – rozdělení</a:t>
            </a:r>
            <a:br>
              <a:rPr lang="cs-CZ" u="sng" dirty="0" smtClean="0">
                <a:effectLst/>
              </a:rPr>
            </a:br>
            <a:endParaRPr lang="cs-CZ" u="sng" dirty="0" smtClean="0">
              <a:effectLst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smtClean="0">
                <a:effectLst/>
              </a:rPr>
              <a:t>Dnes je využíváno vícero AT klávesnic </a:t>
            </a:r>
          </a:p>
          <a:p>
            <a:r>
              <a:rPr lang="cs-CZ" smtClean="0">
                <a:effectLst/>
              </a:rPr>
              <a:t>Vznikla</a:t>
            </a:r>
          </a:p>
          <a:p>
            <a:pPr lvl="1">
              <a:buFont typeface="Arial" charset="0"/>
              <a:buChar char="•"/>
            </a:pPr>
            <a:r>
              <a:rPr lang="cs-CZ" smtClean="0">
                <a:effectLst/>
              </a:rPr>
              <a:t>rozšířená klávesnice (104 kláves)</a:t>
            </a:r>
          </a:p>
          <a:p>
            <a:pPr lvl="1">
              <a:buFont typeface="Arial" charset="0"/>
              <a:buChar char="•"/>
            </a:pPr>
            <a:r>
              <a:rPr lang="cs-CZ" smtClean="0">
                <a:effectLst/>
              </a:rPr>
              <a:t>multimediální klávesnice</a:t>
            </a:r>
          </a:p>
          <a:p>
            <a:pPr lvl="1">
              <a:buFont typeface="Arial" charset="0"/>
              <a:buChar char="•"/>
            </a:pPr>
            <a:r>
              <a:rPr lang="cs-CZ" smtClean="0">
                <a:effectLst/>
              </a:rPr>
              <a:t>ergonomická klávesnice</a:t>
            </a:r>
          </a:p>
          <a:p>
            <a:pPr lvl="1">
              <a:buFont typeface="Arial" charset="0"/>
              <a:buChar char="•"/>
            </a:pPr>
            <a:r>
              <a:rPr lang="cs-CZ" smtClean="0">
                <a:effectLst/>
              </a:rPr>
              <a:t>notebooková klávesnice</a:t>
            </a:r>
          </a:p>
          <a:p>
            <a:pPr lvl="1">
              <a:buFont typeface="Arial" charset="0"/>
              <a:buChar char="•"/>
            </a:pPr>
            <a:r>
              <a:rPr lang="cs-CZ" smtClean="0">
                <a:effectLst/>
              </a:rPr>
              <a:t>herní klávesnice</a:t>
            </a:r>
          </a:p>
          <a:p>
            <a:pPr lvl="1">
              <a:buFont typeface="Arial" charset="0"/>
              <a:buChar char="•"/>
            </a:pPr>
            <a:r>
              <a:rPr lang="cs-CZ" smtClean="0">
                <a:effectLst/>
              </a:rPr>
              <a:t>bezpečnostní (čtečka karet, otisky prstů)</a:t>
            </a:r>
          </a:p>
          <a:p>
            <a:pPr>
              <a:buFont typeface="Wingdings" pitchFamily="2" charset="2"/>
              <a:buNone/>
            </a:pPr>
            <a:endParaRPr lang="cs-CZ" smtClean="0"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>
          <a:xfrm>
            <a:off x="485775" y="671513"/>
            <a:ext cx="8229600" cy="685800"/>
          </a:xfrm>
        </p:spPr>
        <p:txBody>
          <a:bodyPr/>
          <a:lstStyle/>
          <a:p>
            <a:pPr eaLnBrk="1" hangingPunct="1">
              <a:defRPr/>
            </a:pPr>
            <a:r>
              <a:rPr lang="cs-CZ" sz="3900" u="sng" dirty="0" smtClean="0">
                <a:solidFill>
                  <a:schemeClr val="tx1"/>
                </a:solidFill>
                <a:effectLst/>
              </a:rPr>
              <a:t>Wii </a:t>
            </a:r>
            <a:r>
              <a:rPr lang="cs-CZ" sz="3900" u="sng" dirty="0" err="1" smtClean="0">
                <a:solidFill>
                  <a:schemeClr val="tx1"/>
                </a:solidFill>
                <a:effectLst/>
              </a:rPr>
              <a:t>Remote</a:t>
            </a:r>
            <a:r>
              <a:rPr lang="cs-CZ" sz="3900" u="sng" dirty="0" smtClean="0">
                <a:solidFill>
                  <a:schemeClr val="tx1"/>
                </a:solidFill>
                <a:effectLst/>
              </a:rPr>
              <a:t/>
            </a:r>
            <a:br>
              <a:rPr lang="cs-CZ" sz="3900" u="sng" dirty="0" smtClean="0">
                <a:solidFill>
                  <a:schemeClr val="tx1"/>
                </a:solidFill>
                <a:effectLst/>
              </a:rPr>
            </a:br>
            <a:endParaRPr lang="cs-CZ" sz="3900" u="sng" dirty="0" smtClean="0">
              <a:solidFill>
                <a:schemeClr val="tx1"/>
              </a:solidFill>
              <a:effectLst/>
            </a:endParaRP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9875" y="1350963"/>
            <a:ext cx="8334375" cy="4525962"/>
          </a:xfrm>
        </p:spPr>
        <p:txBody>
          <a:bodyPr/>
          <a:lstStyle/>
          <a:p>
            <a:pPr eaLnBrk="1" hangingPunct="1">
              <a:defRPr/>
            </a:pPr>
            <a:r>
              <a:rPr lang="cs-CZ" dirty="0" smtClean="0">
                <a:effectLst/>
              </a:rPr>
              <a:t>Zatím nejrealističtější způsob ovládání</a:t>
            </a:r>
          </a:p>
          <a:p>
            <a:pPr eaLnBrk="1" hangingPunct="1">
              <a:defRPr/>
            </a:pPr>
            <a:r>
              <a:rPr lang="cs-CZ" dirty="0" smtClean="0">
                <a:effectLst/>
              </a:rPr>
              <a:t>Optické a BlueTooth technologie</a:t>
            </a:r>
          </a:p>
          <a:p>
            <a:pPr eaLnBrk="1" hangingPunct="1">
              <a:defRPr/>
            </a:pPr>
            <a:r>
              <a:rPr lang="cs-CZ" dirty="0" smtClean="0">
                <a:effectLst/>
              </a:rPr>
              <a:t>5 analogových akcelerometrů</a:t>
            </a:r>
          </a:p>
          <a:p>
            <a:pPr eaLnBrk="1" hangingPunct="1">
              <a:defRPr/>
            </a:pPr>
            <a:r>
              <a:rPr lang="cs-CZ" dirty="0" smtClean="0">
                <a:effectLst/>
              </a:rPr>
              <a:t>Interní paměť</a:t>
            </a:r>
          </a:p>
          <a:p>
            <a:pPr eaLnBrk="1" hangingPunct="1">
              <a:defRPr/>
            </a:pPr>
            <a:r>
              <a:rPr lang="cs-CZ" dirty="0" smtClean="0">
                <a:effectLst/>
              </a:rPr>
              <a:t>Velká rozšiřitelnost</a:t>
            </a:r>
          </a:p>
          <a:p>
            <a:pPr eaLnBrk="1" hangingPunct="1">
              <a:defRPr/>
            </a:pPr>
            <a:endParaRPr lang="cs-CZ" dirty="0" smtClean="0"/>
          </a:p>
          <a:p>
            <a:pPr eaLnBrk="1" hangingPunct="1">
              <a:defRPr/>
            </a:pPr>
            <a:endParaRPr lang="cs-CZ" dirty="0" smtClean="0">
              <a:solidFill>
                <a:schemeClr val="bg1"/>
              </a:solidFill>
            </a:endParaRPr>
          </a:p>
        </p:txBody>
      </p:sp>
      <p:pic>
        <p:nvPicPr>
          <p:cNvPr id="54276" name="Picture 4" descr="788px-Wii_Remote_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11638" y="3109913"/>
            <a:ext cx="4856162" cy="369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>
          <a:xfrm>
            <a:off x="485775" y="642938"/>
            <a:ext cx="8229600" cy="685800"/>
          </a:xfrm>
        </p:spPr>
        <p:txBody>
          <a:bodyPr/>
          <a:lstStyle/>
          <a:p>
            <a:pPr eaLnBrk="1" hangingPunct="1">
              <a:defRPr/>
            </a:pPr>
            <a:r>
              <a:rPr lang="cs-CZ" sz="3900" u="sng" dirty="0" smtClean="0">
                <a:solidFill>
                  <a:schemeClr val="tx1"/>
                </a:solidFill>
                <a:effectLst/>
              </a:rPr>
              <a:t>Wii </a:t>
            </a:r>
            <a:r>
              <a:rPr lang="cs-CZ" sz="3900" u="sng" dirty="0" err="1" smtClean="0">
                <a:solidFill>
                  <a:schemeClr val="tx1"/>
                </a:solidFill>
                <a:effectLst/>
              </a:rPr>
              <a:t>Remote</a:t>
            </a:r>
            <a:r>
              <a:rPr lang="cs-CZ" sz="3900" u="sng" dirty="0" smtClean="0">
                <a:solidFill>
                  <a:schemeClr val="tx1"/>
                </a:solidFill>
                <a:effectLst/>
              </a:rPr>
              <a:t/>
            </a:r>
            <a:br>
              <a:rPr lang="cs-CZ" sz="3900" u="sng" dirty="0" smtClean="0">
                <a:solidFill>
                  <a:schemeClr val="tx1"/>
                </a:solidFill>
                <a:effectLst/>
              </a:rPr>
            </a:br>
            <a:endParaRPr lang="cs-CZ" sz="3900" u="sng" dirty="0" smtClean="0">
              <a:solidFill>
                <a:schemeClr val="tx1"/>
              </a:solidFill>
              <a:effectLst/>
            </a:endParaRP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smtClean="0">
                <a:effectLst/>
              </a:rPr>
              <a:t>Nunchuck</a:t>
            </a:r>
          </a:p>
          <a:p>
            <a:pPr eaLnBrk="1" hangingPunct="1"/>
            <a:endParaRPr lang="cs-CZ" smtClean="0">
              <a:effectLst/>
            </a:endParaRPr>
          </a:p>
          <a:p>
            <a:pPr eaLnBrk="1" hangingPunct="1"/>
            <a:endParaRPr lang="cs-CZ" sz="2000" smtClean="0">
              <a:effectLst/>
            </a:endParaRPr>
          </a:p>
          <a:p>
            <a:pPr eaLnBrk="1" hangingPunct="1"/>
            <a:r>
              <a:rPr lang="cs-CZ" smtClean="0">
                <a:effectLst/>
                <a:cs typeface="Times New Roman" pitchFamily="18" charset="0"/>
              </a:rPr>
              <a:t>Classic Controller</a:t>
            </a:r>
            <a:r>
              <a:rPr lang="cs-CZ" smtClean="0">
                <a:effectLst/>
              </a:rPr>
              <a:t> </a:t>
            </a:r>
          </a:p>
          <a:p>
            <a:pPr eaLnBrk="1" hangingPunct="1"/>
            <a:endParaRPr lang="cs-CZ" smtClean="0">
              <a:effectLst/>
            </a:endParaRPr>
          </a:p>
          <a:p>
            <a:pPr eaLnBrk="1" hangingPunct="1"/>
            <a:endParaRPr lang="cs-CZ" sz="2000" smtClean="0">
              <a:effectLst/>
            </a:endParaRPr>
          </a:p>
          <a:p>
            <a:pPr eaLnBrk="1" hangingPunct="1"/>
            <a:r>
              <a:rPr lang="cs-CZ" smtClean="0">
                <a:effectLst/>
                <a:cs typeface="Times New Roman" pitchFamily="18" charset="0"/>
              </a:rPr>
              <a:t>Wii Zapper</a:t>
            </a:r>
            <a:r>
              <a:rPr lang="cs-CZ" smtClean="0">
                <a:effectLst/>
              </a:rPr>
              <a:t> </a:t>
            </a:r>
          </a:p>
          <a:p>
            <a:pPr eaLnBrk="1" hangingPunct="1"/>
            <a:endParaRPr lang="cs-CZ" smtClean="0">
              <a:effectLst/>
            </a:endParaRPr>
          </a:p>
          <a:p>
            <a:pPr eaLnBrk="1" hangingPunct="1">
              <a:buFontTx/>
              <a:buNone/>
            </a:pPr>
            <a:r>
              <a:rPr lang="cs-CZ" smtClean="0">
                <a:effectLst/>
              </a:rPr>
              <a:t> </a:t>
            </a:r>
          </a:p>
        </p:txBody>
      </p:sp>
      <p:pic>
        <p:nvPicPr>
          <p:cNvPr id="55300" name="Picture 4" descr="150px-Wiimote_nunchu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57563" y="714375"/>
            <a:ext cx="1428750" cy="250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1" name="Picture 5" descr="150px-Wii_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43563" y="2714625"/>
            <a:ext cx="2857500" cy="215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2" name="Picture 6" descr="150px-Wii_zapp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00375" y="4857750"/>
            <a:ext cx="242887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>
          <a:xfrm>
            <a:off x="485775" y="671513"/>
            <a:ext cx="8229600" cy="685800"/>
          </a:xfrm>
        </p:spPr>
        <p:txBody>
          <a:bodyPr/>
          <a:lstStyle/>
          <a:p>
            <a:pPr eaLnBrk="1" hangingPunct="1">
              <a:defRPr/>
            </a:pPr>
            <a:r>
              <a:rPr lang="cs-CZ" sz="3900" u="sng" dirty="0" smtClean="0">
                <a:solidFill>
                  <a:schemeClr val="tx1"/>
                </a:solidFill>
                <a:effectLst/>
              </a:rPr>
              <a:t>Xbox 360 </a:t>
            </a:r>
            <a:r>
              <a:rPr lang="cs-CZ" sz="3900" u="sng" dirty="0" err="1" smtClean="0">
                <a:solidFill>
                  <a:schemeClr val="tx1"/>
                </a:solidFill>
                <a:effectLst/>
              </a:rPr>
              <a:t>Kinect</a:t>
            </a:r>
            <a:r>
              <a:rPr lang="cs-CZ" sz="3900" u="sng" dirty="0" smtClean="0">
                <a:solidFill>
                  <a:schemeClr val="tx1"/>
                </a:solidFill>
                <a:effectLst/>
              </a:rPr>
              <a:t/>
            </a:r>
            <a:br>
              <a:rPr lang="cs-CZ" sz="3900" u="sng" dirty="0" smtClean="0">
                <a:solidFill>
                  <a:schemeClr val="tx1"/>
                </a:solidFill>
                <a:effectLst/>
              </a:rPr>
            </a:br>
            <a:endParaRPr lang="cs-CZ" sz="3900" u="sng" dirty="0" smtClean="0">
              <a:solidFill>
                <a:schemeClr val="tx1"/>
              </a:solidFill>
              <a:effectLst/>
            </a:endParaRP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9875" y="1557338"/>
            <a:ext cx="8797925" cy="2303462"/>
          </a:xfrm>
        </p:spPr>
        <p:txBody>
          <a:bodyPr/>
          <a:lstStyle/>
          <a:p>
            <a:pPr eaLnBrk="1" hangingPunct="1"/>
            <a:r>
              <a:rPr lang="cs-CZ" smtClean="0">
                <a:effectLst/>
              </a:rPr>
              <a:t>Reakce MS na Wii</a:t>
            </a:r>
          </a:p>
          <a:p>
            <a:pPr eaLnBrk="1" hangingPunct="1"/>
            <a:r>
              <a:rPr lang="cs-CZ" smtClean="0">
                <a:effectLst/>
              </a:rPr>
              <a:t>Optické snímání pohybu člověka</a:t>
            </a:r>
          </a:p>
          <a:p>
            <a:pPr eaLnBrk="1" hangingPunct="1"/>
            <a:r>
              <a:rPr lang="cs-CZ" sz="2500" smtClean="0">
                <a:effectLst/>
                <a:hlinkClick r:id="rId2"/>
              </a:rPr>
              <a:t>http://devlog.deedx.cz/project-natal-vypada-cim-dal-lepe/</a:t>
            </a:r>
            <a:r>
              <a:rPr lang="cs-CZ" sz="2500" smtClean="0">
                <a:effectLst/>
              </a:rPr>
              <a:t> </a:t>
            </a:r>
            <a:endParaRPr lang="cs-CZ" sz="2500" smtClean="0">
              <a:solidFill>
                <a:schemeClr val="bg1"/>
              </a:solidFill>
              <a:effectLst/>
            </a:endParaRPr>
          </a:p>
        </p:txBody>
      </p:sp>
      <p:pic>
        <p:nvPicPr>
          <p:cNvPr id="56324" name="Picture 2" descr="http://www.czechgamer.com/pics/clanky/MarekCejka_30-06-2011-08-11-36_kinec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32088" y="3213100"/>
            <a:ext cx="6351587" cy="357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cs-CZ" u="sng" dirty="0" smtClean="0">
                <a:effectLst/>
              </a:rPr>
              <a:t>Mikrofon</a:t>
            </a:r>
            <a:br>
              <a:rPr lang="cs-CZ" u="sng" dirty="0" smtClean="0">
                <a:effectLst/>
              </a:rPr>
            </a:br>
            <a:endParaRPr lang="en-US" u="sng" dirty="0" smtClean="0">
              <a:effectLst/>
            </a:endParaRP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0025" y="1473200"/>
            <a:ext cx="8943975" cy="4619625"/>
          </a:xfrm>
        </p:spPr>
        <p:txBody>
          <a:bodyPr/>
          <a:lstStyle/>
          <a:p>
            <a:pPr eaLnBrk="1" hangingPunct="1"/>
            <a:r>
              <a:rPr lang="cs-CZ" sz="2800" smtClean="0">
                <a:effectLst/>
              </a:rPr>
              <a:t>Změna elektrických vlastností rozkmitané membrány</a:t>
            </a:r>
          </a:p>
          <a:p>
            <a:pPr eaLnBrk="1" hangingPunct="1"/>
            <a:r>
              <a:rPr lang="cs-CZ" sz="2800" smtClean="0">
                <a:effectLst/>
              </a:rPr>
              <a:t>U PC nejčastěji elektretový </a:t>
            </a:r>
          </a:p>
          <a:p>
            <a:pPr lvl="1" eaLnBrk="1" hangingPunct="1">
              <a:buFont typeface="Arial" charset="0"/>
              <a:buChar char="•"/>
            </a:pPr>
            <a:r>
              <a:rPr lang="cs-CZ" sz="2400" smtClean="0">
                <a:effectLst/>
              </a:rPr>
              <a:t>není potřeba příliš velká kvalita</a:t>
            </a:r>
          </a:p>
          <a:p>
            <a:pPr eaLnBrk="1" hangingPunct="1"/>
            <a:r>
              <a:rPr lang="cs-CZ" sz="2800" smtClean="0">
                <a:effectLst/>
              </a:rPr>
              <a:t>Připojení konektorem 3,5 mm (malý Jack)</a:t>
            </a:r>
          </a:p>
          <a:p>
            <a:pPr eaLnBrk="1" hangingPunct="1"/>
            <a:r>
              <a:rPr lang="cs-CZ" sz="2800" smtClean="0">
                <a:effectLst/>
              </a:rPr>
              <a:t>Někdy součást jiných zařízení </a:t>
            </a:r>
          </a:p>
          <a:p>
            <a:pPr lvl="1" eaLnBrk="1" hangingPunct="1">
              <a:buFont typeface="Arial" charset="0"/>
              <a:buChar char="•"/>
            </a:pPr>
            <a:r>
              <a:rPr lang="cs-CZ" sz="2400" smtClean="0">
                <a:effectLst/>
              </a:rPr>
              <a:t>monitor</a:t>
            </a:r>
          </a:p>
          <a:p>
            <a:pPr lvl="1" eaLnBrk="1" hangingPunct="1">
              <a:buFont typeface="Arial" charset="0"/>
              <a:buChar char="•"/>
            </a:pPr>
            <a:r>
              <a:rPr lang="cs-CZ" sz="2400" smtClean="0">
                <a:effectLst/>
              </a:rPr>
              <a:t>sluchátka</a:t>
            </a:r>
          </a:p>
          <a:p>
            <a:pPr lvl="1" eaLnBrk="1" hangingPunct="1">
              <a:buFont typeface="Arial" charset="0"/>
              <a:buChar char="•"/>
            </a:pPr>
            <a:r>
              <a:rPr lang="cs-CZ" sz="2400" smtClean="0">
                <a:effectLst/>
              </a:rPr>
              <a:t>klávesnice</a:t>
            </a:r>
          </a:p>
          <a:p>
            <a:pPr lvl="1" eaLnBrk="1" hangingPunct="1">
              <a:buFont typeface="Arial" charset="0"/>
              <a:buChar char="•"/>
            </a:pPr>
            <a:r>
              <a:rPr lang="cs-CZ" sz="2400" smtClean="0">
                <a:effectLst/>
              </a:rPr>
              <a:t>case</a:t>
            </a:r>
          </a:p>
          <a:p>
            <a:pPr lvl="1" eaLnBrk="1" hangingPunct="1">
              <a:buFont typeface="Arial" charset="0"/>
              <a:buChar char="•"/>
            </a:pPr>
            <a:r>
              <a:rPr lang="cs-CZ" sz="2400" smtClean="0">
                <a:effectLst/>
              </a:rPr>
              <a:t>a další …</a:t>
            </a:r>
            <a:endParaRPr lang="en-US" sz="2400" smtClean="0">
              <a:effectLst/>
            </a:endParaRPr>
          </a:p>
        </p:txBody>
      </p:sp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46750" y="3451225"/>
            <a:ext cx="3289300" cy="329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u="sng" dirty="0" smtClean="0">
                <a:effectLst/>
              </a:rPr>
              <a:t>Rozšířená klávesnice</a:t>
            </a:r>
            <a:br>
              <a:rPr lang="cs-CZ" u="sng" dirty="0" smtClean="0">
                <a:effectLst/>
              </a:rPr>
            </a:br>
            <a:endParaRPr lang="cs-CZ" u="sng" dirty="0" smtClean="0">
              <a:effectLst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53072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endParaRPr lang="cs-CZ" b="1" smtClean="0">
              <a:effectLst/>
            </a:endParaRPr>
          </a:p>
          <a:p>
            <a:r>
              <a:rPr lang="cs-CZ" sz="3000" smtClean="0">
                <a:effectLst/>
              </a:rPr>
              <a:t>Navíc 3 klávesy se speciální funkcí OS Windows</a:t>
            </a:r>
          </a:p>
          <a:p>
            <a:r>
              <a:rPr lang="cs-CZ" sz="3000" smtClean="0">
                <a:effectLst/>
              </a:rPr>
              <a:t>Např. Nabídka start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90625" y="3860800"/>
            <a:ext cx="7024688" cy="2425700"/>
          </a:xfrm>
          <a:prstGeom prst="rect">
            <a:avLst/>
          </a:prstGeom>
          <a:noFill/>
          <a:ln w="1905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7893" name="Line 5"/>
          <p:cNvSpPr>
            <a:spLocks noChangeShapeType="1"/>
          </p:cNvSpPr>
          <p:nvPr/>
        </p:nvSpPr>
        <p:spPr bwMode="auto">
          <a:xfrm flipV="1">
            <a:off x="2046288" y="3213100"/>
            <a:ext cx="581025" cy="2359025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cs-CZ" sz="3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u="sng" dirty="0" smtClean="0">
                <a:effectLst/>
              </a:rPr>
              <a:t>Multimediální klávesnice</a:t>
            </a:r>
            <a:br>
              <a:rPr lang="cs-CZ" u="sng" dirty="0" smtClean="0">
                <a:effectLst/>
              </a:rPr>
            </a:br>
            <a:endParaRPr lang="cs-CZ" u="sng" dirty="0" smtClean="0">
              <a:effectLst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985838"/>
            <a:ext cx="8578850" cy="4530725"/>
          </a:xfrm>
        </p:spPr>
        <p:txBody>
          <a:bodyPr/>
          <a:lstStyle/>
          <a:p>
            <a:endParaRPr lang="cs-CZ" dirty="0" smtClean="0">
              <a:effectLst/>
            </a:endParaRPr>
          </a:p>
          <a:p>
            <a:r>
              <a:rPr lang="cs-CZ" sz="3000" dirty="0" smtClean="0">
                <a:effectLst/>
              </a:rPr>
              <a:t>Rozšíření AT klávesnice o multimediální klávesy</a:t>
            </a:r>
          </a:p>
          <a:p>
            <a:pPr lvl="1">
              <a:buFont typeface="Arial" charset="0"/>
              <a:buChar char="•"/>
            </a:pPr>
            <a:r>
              <a:rPr lang="cs-CZ" sz="2700" dirty="0" smtClean="0">
                <a:effectLst/>
              </a:rPr>
              <a:t>ovládání přehrávače videa a zvuku</a:t>
            </a:r>
          </a:p>
          <a:p>
            <a:pPr lvl="1">
              <a:buFont typeface="Arial" charset="0"/>
              <a:buChar char="•"/>
            </a:pPr>
            <a:r>
              <a:rPr lang="cs-CZ" sz="2700" dirty="0" smtClean="0">
                <a:effectLst/>
              </a:rPr>
              <a:t>spouštění internetového prohlížeče</a:t>
            </a:r>
          </a:p>
          <a:p>
            <a:pPr lvl="1">
              <a:buFont typeface="Arial" charset="0"/>
              <a:buChar char="•"/>
            </a:pPr>
            <a:r>
              <a:rPr lang="cs-CZ" sz="2700" dirty="0" smtClean="0">
                <a:effectLst/>
              </a:rPr>
              <a:t>uživatelsky programovatelné klávesy</a:t>
            </a:r>
          </a:p>
          <a:p>
            <a:pPr lvl="1">
              <a:buFont typeface="Arial" charset="0"/>
              <a:buChar char="•"/>
            </a:pPr>
            <a:r>
              <a:rPr lang="cs-CZ" sz="2700" dirty="0" smtClean="0">
                <a:effectLst/>
              </a:rPr>
              <a:t>a další …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90888" y="3883025"/>
            <a:ext cx="5529262" cy="2786063"/>
          </a:xfrm>
          <a:prstGeom prst="rect">
            <a:avLst/>
          </a:prstGeom>
          <a:noFill/>
          <a:ln w="1905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u="sng" dirty="0" smtClean="0">
                <a:effectLst/>
              </a:rPr>
              <a:t>Ergonomická klávesnice</a:t>
            </a:r>
            <a:br>
              <a:rPr lang="cs-CZ" u="sng" dirty="0" smtClean="0">
                <a:effectLst/>
              </a:rPr>
            </a:br>
            <a:endParaRPr lang="cs-CZ" u="sng" dirty="0" smtClean="0">
              <a:effectLst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2875"/>
            <a:ext cx="8186738" cy="45307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cs-CZ" smtClean="0">
                <a:effectLst/>
              </a:rPr>
              <a:t>Pouze odlišný tvar </a:t>
            </a:r>
          </a:p>
          <a:p>
            <a:pPr>
              <a:lnSpc>
                <a:spcPct val="90000"/>
              </a:lnSpc>
            </a:pPr>
            <a:r>
              <a:rPr lang="cs-CZ" smtClean="0">
                <a:effectLst/>
              </a:rPr>
              <a:t>Zabraňuje nepřirozenému držení rukou</a:t>
            </a:r>
          </a:p>
          <a:p>
            <a:pPr>
              <a:lnSpc>
                <a:spcPct val="90000"/>
              </a:lnSpc>
            </a:pPr>
            <a:r>
              <a:rPr lang="cs-CZ" smtClean="0">
                <a:effectLst/>
              </a:rPr>
              <a:t>Omezuje únavu rukou</a:t>
            </a:r>
          </a:p>
          <a:p>
            <a:pPr>
              <a:lnSpc>
                <a:spcPct val="90000"/>
              </a:lnSpc>
            </a:pPr>
            <a:r>
              <a:rPr lang="cs-CZ" smtClean="0">
                <a:effectLst/>
              </a:rPr>
              <a:t>Vhodné spíše pro písařky </a:t>
            </a:r>
            <a:r>
              <a:rPr lang="cs-CZ" smtClean="0">
                <a:effectLst/>
                <a:sym typeface="Wingdings" pitchFamily="2" charset="2"/>
              </a:rPr>
              <a:t></a:t>
            </a:r>
          </a:p>
          <a:p>
            <a:pPr>
              <a:lnSpc>
                <a:spcPct val="90000"/>
              </a:lnSpc>
            </a:pPr>
            <a:r>
              <a:rPr lang="cs-CZ" smtClean="0">
                <a:effectLst/>
                <a:sym typeface="Wingdings" pitchFamily="2" charset="2"/>
              </a:rPr>
              <a:t>Pro „normální“ lidi frustrující </a:t>
            </a:r>
            <a:endParaRPr lang="cs-CZ" smtClean="0">
              <a:effectLst/>
            </a:endParaRPr>
          </a:p>
        </p:txBody>
      </p:sp>
      <p:pic>
        <p:nvPicPr>
          <p:cNvPr id="11268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32250" y="4076700"/>
            <a:ext cx="4572000" cy="2654300"/>
          </a:xfrm>
          <a:prstGeom prst="rect">
            <a:avLst/>
          </a:prstGeom>
          <a:noFill/>
          <a:ln w="1905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u="sng" dirty="0" smtClean="0">
                <a:effectLst/>
              </a:rPr>
              <a:t>Notebooková klávesnice</a:t>
            </a:r>
            <a:br>
              <a:rPr lang="cs-CZ" u="sng" dirty="0" smtClean="0">
                <a:effectLst/>
              </a:rPr>
            </a:br>
            <a:endParaRPr lang="cs-CZ" u="sng" dirty="0" smtClean="0">
              <a:effectLst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7988" y="1052513"/>
            <a:ext cx="8736012" cy="453072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endParaRPr lang="cs-CZ" b="1" smtClean="0">
              <a:effectLst/>
            </a:endParaRPr>
          </a:p>
          <a:p>
            <a:r>
              <a:rPr lang="cs-CZ" smtClean="0">
                <a:effectLst/>
              </a:rPr>
              <a:t>Většinou bez numerické části</a:t>
            </a:r>
          </a:p>
          <a:p>
            <a:r>
              <a:rPr lang="cs-CZ" smtClean="0">
                <a:effectLst/>
              </a:rPr>
              <a:t>Hustě osazené klávesy s nízkým zdvihem</a:t>
            </a:r>
          </a:p>
          <a:p>
            <a:pPr>
              <a:buFont typeface="Wingdings" pitchFamily="2" charset="2"/>
              <a:buNone/>
            </a:pPr>
            <a:endParaRPr lang="cs-CZ" smtClean="0">
              <a:effectLst/>
            </a:endParaRPr>
          </a:p>
          <a:p>
            <a:endParaRPr lang="cs-CZ" smtClean="0">
              <a:effectLst/>
            </a:endParaRP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58888" y="2894013"/>
            <a:ext cx="6740525" cy="3775075"/>
          </a:xfrm>
          <a:prstGeom prst="rect">
            <a:avLst/>
          </a:prstGeom>
          <a:solidFill>
            <a:schemeClr val="hlink"/>
          </a:solidFill>
          <a:ln w="19050">
            <a:solidFill>
              <a:schemeClr val="hlink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ceán">
  <a:themeElements>
    <a:clrScheme name="Oceán 1">
      <a:dk1>
        <a:srgbClr val="010199"/>
      </a:dk1>
      <a:lt1>
        <a:srgbClr val="FFFFFF"/>
      </a:lt1>
      <a:dk2>
        <a:srgbClr val="000099"/>
      </a:dk2>
      <a:lt2>
        <a:srgbClr val="FFFFFF"/>
      </a:lt2>
      <a:accent1>
        <a:srgbClr val="33CCCC"/>
      </a:accent1>
      <a:accent2>
        <a:srgbClr val="00C600"/>
      </a:accent2>
      <a:accent3>
        <a:srgbClr val="AAAACA"/>
      </a:accent3>
      <a:accent4>
        <a:srgbClr val="DADADA"/>
      </a:accent4>
      <a:accent5>
        <a:srgbClr val="ADE2E2"/>
      </a:accent5>
      <a:accent6>
        <a:srgbClr val="00B300"/>
      </a:accent6>
      <a:hlink>
        <a:srgbClr val="FFCC00"/>
      </a:hlink>
      <a:folHlink>
        <a:srgbClr val="6699FF"/>
      </a:folHlink>
    </a:clrScheme>
    <a:fontScheme name="Oceán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cs-CZ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cs-CZ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eán 1">
        <a:dk1>
          <a:srgbClr val="010199"/>
        </a:dk1>
        <a:lt1>
          <a:srgbClr val="FFFFFF"/>
        </a:lt1>
        <a:dk2>
          <a:srgbClr val="000099"/>
        </a:dk2>
        <a:lt2>
          <a:srgbClr val="FFFFFF"/>
        </a:lt2>
        <a:accent1>
          <a:srgbClr val="33CCCC"/>
        </a:accent1>
        <a:accent2>
          <a:srgbClr val="00C600"/>
        </a:accent2>
        <a:accent3>
          <a:srgbClr val="AAAACA"/>
        </a:accent3>
        <a:accent4>
          <a:srgbClr val="DADADA"/>
        </a:accent4>
        <a:accent5>
          <a:srgbClr val="ADE2E2"/>
        </a:accent5>
        <a:accent6>
          <a:srgbClr val="00B300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án 2">
        <a:dk1>
          <a:srgbClr val="000066"/>
        </a:dk1>
        <a:lt1>
          <a:srgbClr val="FFFFFF"/>
        </a:lt1>
        <a:dk2>
          <a:srgbClr val="5D93FF"/>
        </a:dk2>
        <a:lt2>
          <a:srgbClr val="FFFFFF"/>
        </a:lt2>
        <a:accent1>
          <a:srgbClr val="6666FF"/>
        </a:accent1>
        <a:accent2>
          <a:srgbClr val="9999FF"/>
        </a:accent2>
        <a:accent3>
          <a:srgbClr val="B6C8FF"/>
        </a:accent3>
        <a:accent4>
          <a:srgbClr val="DADADA"/>
        </a:accent4>
        <a:accent5>
          <a:srgbClr val="B8B8FF"/>
        </a:accent5>
        <a:accent6>
          <a:srgbClr val="8A8AE7"/>
        </a:accent6>
        <a:hlink>
          <a:srgbClr val="FF33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án 3">
        <a:dk1>
          <a:srgbClr val="000000"/>
        </a:dk1>
        <a:lt1>
          <a:srgbClr val="FFFFFF"/>
        </a:lt1>
        <a:dk2>
          <a:srgbClr val="572E88"/>
        </a:dk2>
        <a:lt2>
          <a:srgbClr val="FFFFFF"/>
        </a:lt2>
        <a:accent1>
          <a:srgbClr val="FF6600"/>
        </a:accent1>
        <a:accent2>
          <a:srgbClr val="FFCC00"/>
        </a:accent2>
        <a:accent3>
          <a:srgbClr val="B4ADC3"/>
        </a:accent3>
        <a:accent4>
          <a:srgbClr val="DADADA"/>
        </a:accent4>
        <a:accent5>
          <a:srgbClr val="FFB8AA"/>
        </a:accent5>
        <a:accent6>
          <a:srgbClr val="E7B900"/>
        </a:accent6>
        <a:hlink>
          <a:srgbClr val="33CCCC"/>
        </a:hlink>
        <a:folHlink>
          <a:srgbClr val="36CC6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án 4">
        <a:dk1>
          <a:srgbClr val="003366"/>
        </a:dk1>
        <a:lt1>
          <a:srgbClr val="FFFFFF"/>
        </a:lt1>
        <a:dk2>
          <a:srgbClr val="666699"/>
        </a:dk2>
        <a:lt2>
          <a:srgbClr val="FFFFFF"/>
        </a:lt2>
        <a:accent1>
          <a:srgbClr val="9966FF"/>
        </a:accent1>
        <a:accent2>
          <a:srgbClr val="00CC66"/>
        </a:accent2>
        <a:accent3>
          <a:srgbClr val="B8B8CA"/>
        </a:accent3>
        <a:accent4>
          <a:srgbClr val="DADADA"/>
        </a:accent4>
        <a:accent5>
          <a:srgbClr val="CAB8FF"/>
        </a:accent5>
        <a:accent6>
          <a:srgbClr val="00B95C"/>
        </a:accent6>
        <a:hlink>
          <a:srgbClr val="65C8FF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án 5">
        <a:dk1>
          <a:srgbClr val="000000"/>
        </a:dk1>
        <a:lt1>
          <a:srgbClr val="FFFFFF"/>
        </a:lt1>
        <a:dk2>
          <a:srgbClr val="336600"/>
        </a:dk2>
        <a:lt2>
          <a:srgbClr val="FFFFFF"/>
        </a:lt2>
        <a:accent1>
          <a:srgbClr val="B7C533"/>
        </a:accent1>
        <a:accent2>
          <a:srgbClr val="CCCCFF"/>
        </a:accent2>
        <a:accent3>
          <a:srgbClr val="ADB8AA"/>
        </a:accent3>
        <a:accent4>
          <a:srgbClr val="DADADA"/>
        </a:accent4>
        <a:accent5>
          <a:srgbClr val="D8DFAD"/>
        </a:accent5>
        <a:accent6>
          <a:srgbClr val="B9B9E7"/>
        </a:accent6>
        <a:hlink>
          <a:srgbClr val="FFFFCC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án 6">
        <a:dk1>
          <a:srgbClr val="000000"/>
        </a:dk1>
        <a:lt1>
          <a:srgbClr val="FFFFFF"/>
        </a:lt1>
        <a:dk2>
          <a:srgbClr val="006B80"/>
        </a:dk2>
        <a:lt2>
          <a:srgbClr val="C1CB75"/>
        </a:lt2>
        <a:accent1>
          <a:srgbClr val="6F8406"/>
        </a:accent1>
        <a:accent2>
          <a:srgbClr val="D9E288"/>
        </a:accent2>
        <a:accent3>
          <a:srgbClr val="AABAC0"/>
        </a:accent3>
        <a:accent4>
          <a:srgbClr val="DADADA"/>
        </a:accent4>
        <a:accent5>
          <a:srgbClr val="BBC2AA"/>
        </a:accent5>
        <a:accent6>
          <a:srgbClr val="C4CD7B"/>
        </a:accent6>
        <a:hlink>
          <a:srgbClr val="00CC00"/>
        </a:hlink>
        <a:folHlink>
          <a:srgbClr val="C0FF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án 7">
        <a:dk1>
          <a:srgbClr val="5F5F5F"/>
        </a:dk1>
        <a:lt1>
          <a:srgbClr val="FFFFFF"/>
        </a:lt1>
        <a:dk2>
          <a:srgbClr val="FF6600"/>
        </a:dk2>
        <a:lt2>
          <a:srgbClr val="FFFFFF"/>
        </a:lt2>
        <a:accent1>
          <a:srgbClr val="CC6600"/>
        </a:accent1>
        <a:accent2>
          <a:srgbClr val="FF6600"/>
        </a:accent2>
        <a:accent3>
          <a:srgbClr val="FFB8AA"/>
        </a:accent3>
        <a:accent4>
          <a:srgbClr val="DADADA"/>
        </a:accent4>
        <a:accent5>
          <a:srgbClr val="E2B8AA"/>
        </a:accent5>
        <a:accent6>
          <a:srgbClr val="E75C00"/>
        </a:accent6>
        <a:hlink>
          <a:srgbClr val="FFFF99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án 8">
        <a:dk1>
          <a:srgbClr val="000000"/>
        </a:dk1>
        <a:lt1>
          <a:srgbClr val="FFFFFF"/>
        </a:lt1>
        <a:dk2>
          <a:srgbClr val="FFBA2F"/>
        </a:dk2>
        <a:lt2>
          <a:srgbClr val="A50021"/>
        </a:lt2>
        <a:accent1>
          <a:srgbClr val="FF6600"/>
        </a:accent1>
        <a:accent2>
          <a:srgbClr val="CC6600"/>
        </a:accent2>
        <a:accent3>
          <a:srgbClr val="FFD9AD"/>
        </a:accent3>
        <a:accent4>
          <a:srgbClr val="DADADA"/>
        </a:accent4>
        <a:accent5>
          <a:srgbClr val="FFB8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1377</TotalTime>
  <Words>1023</Words>
  <Application>Microsoft Office PowerPoint</Application>
  <PresentationFormat>Předvádění na obrazovce (4:3)</PresentationFormat>
  <Paragraphs>288</Paragraphs>
  <Slides>53</Slides>
  <Notes>10</Notes>
  <HiddenSlides>0</HiddenSlides>
  <MMClips>0</MMClips>
  <ScaleCrop>false</ScaleCrop>
  <HeadingPairs>
    <vt:vector size="4" baseType="variant">
      <vt:variant>
        <vt:lpstr>Motiv</vt:lpstr>
      </vt:variant>
      <vt:variant>
        <vt:i4>1</vt:i4>
      </vt:variant>
      <vt:variant>
        <vt:lpstr>Nadpisy snímků</vt:lpstr>
      </vt:variant>
      <vt:variant>
        <vt:i4>53</vt:i4>
      </vt:variant>
    </vt:vector>
  </HeadingPairs>
  <TitlesOfParts>
    <vt:vector size="54" baseType="lpstr">
      <vt:lpstr>Oceán</vt:lpstr>
      <vt:lpstr>Vstupní zařízení </vt:lpstr>
      <vt:lpstr>Klávesnice PC/XT </vt:lpstr>
      <vt:lpstr>Klávesnice PC/AT </vt:lpstr>
      <vt:lpstr>Konektory </vt:lpstr>
      <vt:lpstr>Klávesnice – rozdělení </vt:lpstr>
      <vt:lpstr>Rozšířená klávesnice </vt:lpstr>
      <vt:lpstr>Multimediální klávesnice </vt:lpstr>
      <vt:lpstr>Ergonomická klávesnice </vt:lpstr>
      <vt:lpstr>Notebooková klávesnice </vt:lpstr>
      <vt:lpstr>Herní klávesnice </vt:lpstr>
      <vt:lpstr>Jak klávesnice funguje? </vt:lpstr>
      <vt:lpstr>Membránová klávesnice </vt:lpstr>
      <vt:lpstr>Klávesnice s vodivou gumou </vt:lpstr>
      <vt:lpstr>Kapacitní klávesnice </vt:lpstr>
      <vt:lpstr>Nůžková klávesnice (Scissor-switch) </vt:lpstr>
      <vt:lpstr>Bezdrátová klávesnice </vt:lpstr>
      <vt:lpstr>Laserová klávesnice </vt:lpstr>
      <vt:lpstr>Snímek 18</vt:lpstr>
      <vt:lpstr>Snímek 19</vt:lpstr>
      <vt:lpstr>Polohovací zařízení </vt:lpstr>
      <vt:lpstr>Myš – historie </vt:lpstr>
      <vt:lpstr>Myš – historie </vt:lpstr>
      <vt:lpstr>Kuličková myš  </vt:lpstr>
      <vt:lpstr>Kuličková myš </vt:lpstr>
      <vt:lpstr>Optická myš </vt:lpstr>
      <vt:lpstr>Laserová myš </vt:lpstr>
      <vt:lpstr>Optická myš    Laserová myš </vt:lpstr>
      <vt:lpstr>Herní myš </vt:lpstr>
      <vt:lpstr>Připojení myší </vt:lpstr>
      <vt:lpstr>Touchpad </vt:lpstr>
      <vt:lpstr>Trackball </vt:lpstr>
      <vt:lpstr>Trackball </vt:lpstr>
      <vt:lpstr>Trackpoint </vt:lpstr>
      <vt:lpstr>Světelné pero </vt:lpstr>
      <vt:lpstr>Tablet </vt:lpstr>
      <vt:lpstr>Touchscreen </vt:lpstr>
      <vt:lpstr>Touchscreen </vt:lpstr>
      <vt:lpstr>3D polohovací zařízení </vt:lpstr>
      <vt:lpstr>SpaceBall </vt:lpstr>
      <vt:lpstr>SpacePilot </vt:lpstr>
      <vt:lpstr>SpaceExplorer </vt:lpstr>
      <vt:lpstr>SpaceNavigator </vt:lpstr>
      <vt:lpstr>SpaceTraveler </vt:lpstr>
      <vt:lpstr>Herní zařízení </vt:lpstr>
      <vt:lpstr>Gamepad (Joypad) </vt:lpstr>
      <vt:lpstr>Joystick  </vt:lpstr>
      <vt:lpstr>Joystick s trackballem  </vt:lpstr>
      <vt:lpstr>Joystick z Lega  </vt:lpstr>
      <vt:lpstr>Volant  </vt:lpstr>
      <vt:lpstr>Wii Remote </vt:lpstr>
      <vt:lpstr>Wii Remote </vt:lpstr>
      <vt:lpstr>Xbox 360 Kinect </vt:lpstr>
      <vt:lpstr>Mikrofon </vt:lpstr>
    </vt:vector>
  </TitlesOfParts>
  <Company>Pef CZU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Minikurz - Zásady správné prezentace</dc:title>
  <dc:creator>Ing. Miloš Ulman</dc:creator>
  <cp:lastModifiedBy>Radek</cp:lastModifiedBy>
  <cp:revision>164</cp:revision>
  <dcterms:created xsi:type="dcterms:W3CDTF">2005-11-04T12:53:00Z</dcterms:created>
  <dcterms:modified xsi:type="dcterms:W3CDTF">2012-09-07T08:28:20Z</dcterms:modified>
</cp:coreProperties>
</file>